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3"/>
    <p:sldMasterId id="2147483687" r:id="rId4"/>
    <p:sldMasterId id="2147483722" r:id="rId5"/>
  </p:sldMasterIdLst>
  <p:notesMasterIdLst>
    <p:notesMasterId r:id="rId17"/>
  </p:notesMasterIdLst>
  <p:sldIdLst>
    <p:sldId id="6433" r:id="rId6"/>
    <p:sldId id="2142535801" r:id="rId7"/>
    <p:sldId id="2142535802" r:id="rId8"/>
    <p:sldId id="2142535803" r:id="rId9"/>
    <p:sldId id="260" r:id="rId10"/>
    <p:sldId id="2142535805" r:id="rId11"/>
    <p:sldId id="2142535806" r:id="rId12"/>
    <p:sldId id="2142535804" r:id="rId13"/>
    <p:sldId id="2142535807" r:id="rId14"/>
    <p:sldId id="2142535808" r:id="rId15"/>
    <p:sldId id="214253580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0146"/>
  </p:normalViewPr>
  <p:slideViewPr>
    <p:cSldViewPr snapToGrid="0">
      <p:cViewPr varScale="1">
        <p:scale>
          <a:sx n="117" d="100"/>
          <a:sy n="117"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3.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F0014B5-7078-6F42-916D-AF9FFA537FBE}" type="datetimeFigureOut">
              <a:rPr lang="en-US" smtClean="0"/>
              <a:t>1/11/23</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620A8898-BCDA-8A4C-81EE-EE919BA61A2A}" type="slidenum">
              <a:rPr lang="en-US" smtClean="0"/>
              <a:t>‹#›</a:t>
            </a:fld>
            <a:endParaRPr lang="en-US"/>
          </a:p>
        </p:txBody>
      </p:sp>
    </p:spTree>
    <p:extLst>
      <p:ext uri="{BB962C8B-B14F-4D97-AF65-F5344CB8AC3E}">
        <p14:creationId xmlns:p14="http://schemas.microsoft.com/office/powerpoint/2010/main" val="966282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372378"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a:extLst>
              <a:ext uri="{FF2B5EF4-FFF2-40B4-BE49-F238E27FC236}">
                <a16:creationId xmlns:a16="http://schemas.microsoft.com/office/drawing/2014/main" id="{B775BB5B-BA1F-5147-80F6-7EBA006D31D5}"/>
              </a:ext>
            </a:extLst>
          </p:cNvPr>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rPr>
              <a:t>IBM IX / © IBM Corporation</a:t>
            </a:r>
          </a:p>
        </p:txBody>
      </p:sp>
    </p:spTree>
    <p:extLst>
      <p:ext uri="{BB962C8B-B14F-4D97-AF65-F5344CB8AC3E}">
        <p14:creationId xmlns:p14="http://schemas.microsoft.com/office/powerpoint/2010/main" val="1819467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2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2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3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de-DE"/>
              <a:t>Mastertitelformat bearbeiten</a:t>
            </a:r>
            <a:endParaRPr lang="en-US" dirty="0"/>
          </a:p>
        </p:txBody>
      </p:sp>
      <p:pic>
        <p:nvPicPr>
          <p:cNvPr id="7" name="Picture" descr="IBM 8-bar logo"/>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
        <p:nvSpPr>
          <p:cNvPr id="6" name="Textfeld 5">
            <a:extLst>
              <a:ext uri="{FF2B5EF4-FFF2-40B4-BE49-F238E27FC236}">
                <a16:creationId xmlns:a16="http://schemas.microsoft.com/office/drawing/2014/main" id="{6DAB5A89-E3DD-494D-AB3A-EC567792D5C1}"/>
              </a:ext>
            </a:extLst>
          </p:cNvPr>
          <p:cNvSpPr txBox="1"/>
          <p:nvPr/>
        </p:nvSpPr>
        <p:spPr>
          <a:xfrm>
            <a:off x="229616" y="6148123"/>
            <a:ext cx="1608667" cy="543226"/>
          </a:xfrm>
          <a:prstGeom prst="rect">
            <a:avLst/>
          </a:prstGeom>
          <a:noFill/>
        </p:spPr>
        <p:txBody>
          <a:bodyPr wrap="square" rtlCol="0">
            <a:spAutoFit/>
          </a:bodyPr>
          <a:lstStyle/>
          <a:p>
            <a:pPr algn="l"/>
            <a:r>
              <a:rPr lang="de-DE" sz="2930" dirty="0">
                <a:solidFill>
                  <a:schemeClr val="bg1"/>
                </a:solidFill>
                <a:latin typeface="IBM Plex Sans" charset="0"/>
                <a:ea typeface="IBM Plex Sans" charset="0"/>
                <a:cs typeface="IBM Plex Sans" charset="0"/>
              </a:rPr>
              <a:t>IBM </a:t>
            </a:r>
            <a:r>
              <a:rPr lang="de-DE" sz="2930" b="1" dirty="0">
                <a:solidFill>
                  <a:schemeClr val="bg1"/>
                </a:solidFill>
                <a:latin typeface="IBM Plex Sans" charset="0"/>
                <a:ea typeface="IBM Plex Sans" charset="0"/>
                <a:cs typeface="IBM Plex Sans" charset="0"/>
              </a:rPr>
              <a:t>iX</a:t>
            </a:r>
          </a:p>
        </p:txBody>
      </p:sp>
    </p:spTree>
    <p:extLst>
      <p:ext uri="{BB962C8B-B14F-4D97-AF65-F5344CB8AC3E}">
        <p14:creationId xmlns:p14="http://schemas.microsoft.com/office/powerpoint/2010/main" val="384381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267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de-DE"/>
              <a:t>Mastertitelformat bearbeiten</a:t>
            </a:r>
            <a:endParaRPr lang="en-US" dirty="0"/>
          </a:p>
        </p:txBody>
      </p:sp>
      <p:sp>
        <p:nvSpPr>
          <p:cNvPr id="8" name="Text Placeholder 1"/>
          <p:cNvSpPr>
            <a:spLocks noGrp="1"/>
          </p:cNvSpPr>
          <p:nvPr>
            <p:ph type="body" sz="quarter" idx="13"/>
          </p:nvPr>
        </p:nvSpPr>
        <p:spPr>
          <a:xfrm>
            <a:off x="292608" y="1658113"/>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6388608" y="1658113"/>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9082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1"/>
            </a:lvl1pPr>
          </a:lstStyle>
          <a:p>
            <a:r>
              <a:rPr lang="de-DE"/>
              <a:t>Mastertitelformat bearbeiten</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panose="020B0503050203000203" pitchFamily="34" charset="0"/>
              </a:defRPr>
            </a:lvl1pPr>
          </a:lstStyle>
          <a:p>
            <a:pPr lvl="0"/>
            <a:r>
              <a:rPr lang="de-DE"/>
              <a:t>Mastertextformat bearbeiten</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6999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1"/>
            </a:lvl1pPr>
          </a:lstStyle>
          <a:p>
            <a:r>
              <a:rPr lang="de-DE"/>
              <a:t>Mastertitelformat bearbeiten</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panose="020B0503050203000203" pitchFamily="34" charset="0"/>
              </a:defRPr>
            </a:lvl1pPr>
          </a:lstStyle>
          <a:p>
            <a:pPr lvl="0"/>
            <a:r>
              <a:rPr lang="de-DE"/>
              <a:t>Mastertextformat bearbeiten</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6235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787" b="1" i="0">
                <a:latin typeface="IBM Plex Sans" panose="020B0503050203000203" pitchFamily="34" charset="0"/>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1857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7416713" cy="5726176"/>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275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de-DE"/>
              <a:t>Mastertitelformat bearbeiten</a:t>
            </a:r>
            <a:endParaRPr lang="en-US" dirty="0"/>
          </a:p>
        </p:txBody>
      </p:sp>
      <p:sp>
        <p:nvSpPr>
          <p:cNvPr id="6" name="Text Placeholder"/>
          <p:cNvSpPr>
            <a:spLocks noGrp="1"/>
          </p:cNvSpPr>
          <p:nvPr>
            <p:ph type="body" sz="quarter" idx="12"/>
          </p:nvPr>
        </p:nvSpPr>
        <p:spPr>
          <a:xfrm>
            <a:off x="6388608" y="268225"/>
            <a:ext cx="5498592" cy="57261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6300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292608" y="1658113"/>
            <a:ext cx="5498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p:cNvSpPr>
            <a:spLocks noGrp="1"/>
          </p:cNvSpPr>
          <p:nvPr>
            <p:ph type="body" sz="quarter" idx="12"/>
          </p:nvPr>
        </p:nvSpPr>
        <p:spPr>
          <a:xfrm>
            <a:off x="6388610" y="1658113"/>
            <a:ext cx="5498501"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5225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de-DE"/>
              <a:t>Mastertextformat bearbeiten</a:t>
            </a:r>
          </a:p>
        </p:txBody>
      </p:sp>
      <p:sp>
        <p:nvSpPr>
          <p:cNvPr id="6" name="Text Placeholder"/>
          <p:cNvSpPr>
            <a:spLocks noGrp="1"/>
          </p:cNvSpPr>
          <p:nvPr>
            <p:ph type="body" sz="quarter" idx="12"/>
          </p:nvPr>
        </p:nvSpPr>
        <p:spPr>
          <a:xfrm>
            <a:off x="6388608" y="1658113"/>
            <a:ext cx="5498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5992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6" name="Text Placeholder 1"/>
          <p:cNvSpPr>
            <a:spLocks noGrp="1"/>
          </p:cNvSpPr>
          <p:nvPr>
            <p:ph type="body" sz="quarter" idx="12"/>
          </p:nvPr>
        </p:nvSpPr>
        <p:spPr>
          <a:xfrm>
            <a:off x="292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ext Placeholder 2"/>
          <p:cNvSpPr>
            <a:spLocks noGrp="1"/>
          </p:cNvSpPr>
          <p:nvPr>
            <p:ph type="body" sz="quarter" idx="13"/>
          </p:nvPr>
        </p:nvSpPr>
        <p:spPr>
          <a:xfrm>
            <a:off x="3340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3"/>
          <p:cNvSpPr>
            <a:spLocks noGrp="1"/>
          </p:cNvSpPr>
          <p:nvPr>
            <p:ph type="body" sz="quarter" idx="14"/>
          </p:nvPr>
        </p:nvSpPr>
        <p:spPr>
          <a:xfrm>
            <a:off x="6388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Text Placeholder 4"/>
          <p:cNvSpPr>
            <a:spLocks noGrp="1"/>
          </p:cNvSpPr>
          <p:nvPr>
            <p:ph type="body" sz="quarter" idx="15"/>
          </p:nvPr>
        </p:nvSpPr>
        <p:spPr>
          <a:xfrm>
            <a:off x="9436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1926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292608" y="1658113"/>
            <a:ext cx="5498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08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de-DE"/>
              <a:t>Mastertitelformat bearbeiten</a:t>
            </a:r>
            <a:endParaRPr lang="en-US" dirty="0"/>
          </a:p>
        </p:txBody>
      </p:sp>
      <p:sp>
        <p:nvSpPr>
          <p:cNvPr id="6" name="Text Placeholder 1"/>
          <p:cNvSpPr>
            <a:spLocks noGrp="1"/>
          </p:cNvSpPr>
          <p:nvPr>
            <p:ph type="body" sz="quarter" idx="12"/>
          </p:nvPr>
        </p:nvSpPr>
        <p:spPr>
          <a:xfrm>
            <a:off x="6388608" y="268225"/>
            <a:ext cx="2450592" cy="57261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ext Placeholder 2"/>
          <p:cNvSpPr>
            <a:spLocks noGrp="1"/>
          </p:cNvSpPr>
          <p:nvPr>
            <p:ph type="body" sz="quarter" idx="13"/>
          </p:nvPr>
        </p:nvSpPr>
        <p:spPr>
          <a:xfrm>
            <a:off x="9436608" y="268225"/>
            <a:ext cx="2450592" cy="57261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560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5522885" cy="5726176"/>
          </a:xfrm>
        </p:spPr>
        <p:txBody>
          <a:bodyPr/>
          <a:lstStyle>
            <a:lvl1pPr>
              <a:defRPr>
                <a:latin typeface="IBM Plex Sans" panose="020B0503050203000203"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8619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de-DE"/>
              <a:t>Mastertitelformat bearbeiten</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0966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7569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985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292608" y="1658113"/>
            <a:ext cx="5498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6932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420624" tIns="411480" rIns="420624" bIns="420624"/>
          <a:lstStyle>
            <a:lvl1pPr>
              <a:defRPr>
                <a:solidFill>
                  <a:schemeClr val="bg1"/>
                </a:solidFill>
              </a:defRPr>
            </a:lvl1pPr>
          </a:lstStyle>
          <a:p>
            <a:r>
              <a:rPr lang="de-DE"/>
              <a:t>Mastertitelformat bearbeiten</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7" name="Content Placeholder 3"/>
          <p:cNvSpPr>
            <a:spLocks noGrp="1"/>
          </p:cNvSpPr>
          <p:nvPr>
            <p:ph sz="quarter" idx="20"/>
          </p:nvPr>
        </p:nvSpPr>
        <p:spPr>
          <a:xfrm>
            <a:off x="0" y="3426885"/>
            <a:ext cx="6096000" cy="3431116"/>
          </a:xfrm>
          <a:solidFill>
            <a:schemeClr val="tx1"/>
          </a:solidFill>
        </p:spPr>
        <p:txBody>
          <a:bodyPr lIns="457200" tIns="384048" rIns="228600" bIns="228600"/>
          <a:lstStyle>
            <a:lvl1pPr>
              <a:defRPr>
                <a:solidFill>
                  <a:schemeClr val="bg1"/>
                </a:solidFill>
              </a:defRPr>
            </a:lvl1pPr>
          </a:lstStyle>
          <a:p>
            <a:pPr lvl="0"/>
            <a:r>
              <a:rPr lang="de-DE"/>
              <a:t>Mastertextformat bearbeiten</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721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0"/>
          </a:xfrm>
          <a:noFill/>
        </p:spPr>
        <p:txBody>
          <a:bodyPr lIns="384048" tIns="310896" rIns="384048" bIns="228600"/>
          <a:lstStyle>
            <a:lvl1pPr>
              <a:defRPr sz="6394"/>
            </a:lvl1pPr>
          </a:lstStyle>
          <a:p>
            <a:r>
              <a:rPr lang="de-DE"/>
              <a:t>Mastertitelformat bearbeiten</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457200" tIns="384048" rIns="228600" bIns="228600"/>
          <a:lstStyle>
            <a:lvl1pPr>
              <a:defRPr>
                <a:solidFill>
                  <a:schemeClr val="bg1"/>
                </a:solidFill>
              </a:defRPr>
            </a:lvl1pPr>
          </a:lstStyle>
          <a:p>
            <a:pPr lvl="0"/>
            <a:r>
              <a:rPr lang="de-DE"/>
              <a:t>Mastertextformat bearbeiten</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457200" tIns="384048" rIns="228600" bIns="228600"/>
          <a:lstStyle>
            <a:lvl1pPr>
              <a:defRPr>
                <a:solidFill>
                  <a:schemeClr val="bg1"/>
                </a:solidFill>
              </a:defRPr>
            </a:lvl1pPr>
          </a:lstStyle>
          <a:p>
            <a:pPr lvl="0"/>
            <a:r>
              <a:rPr lang="de-DE"/>
              <a:t>Mastertextformat bearbeiten</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457200" tIns="38404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64455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420624" tIns="411480" rIns="420624" bIns="420624"/>
          <a:lstStyle>
            <a:lvl1pPr>
              <a:defRPr>
                <a:solidFill>
                  <a:schemeClr val="bg1"/>
                </a:solidFill>
              </a:defRPr>
            </a:lvl1pPr>
          </a:lstStyle>
          <a:p>
            <a:r>
              <a:rPr lang="de-DE"/>
              <a:t>Mastertitelformat bearbeiten</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2867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de-DE" dirty="0"/>
              <a:t>Bild durch Klicken auf Symbol hinzufügen</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457200" tIns="384048" rIns="457200" bIns="228600"/>
          <a:lstStyle>
            <a:lvl1pPr>
              <a:buClr>
                <a:schemeClr val="bg1"/>
              </a:buClr>
              <a:defRPr>
                <a:solidFill>
                  <a:schemeClr val="bg1"/>
                </a:solidFill>
              </a:defRPr>
            </a:lvl1pPr>
            <a:lvl2pPr>
              <a:buClr>
                <a:schemeClr val="bg1"/>
              </a:buClr>
              <a:defRPr sz="1332">
                <a:solidFill>
                  <a:schemeClr val="bg1"/>
                </a:solidFill>
              </a:defRPr>
            </a:lvl2pPr>
            <a:lvl3pPr>
              <a:buClr>
                <a:schemeClr val="bg1"/>
              </a:buClr>
              <a:defRPr sz="1332">
                <a:solidFill>
                  <a:schemeClr val="bg1"/>
                </a:solidFill>
              </a:defRPr>
            </a:lvl3pPr>
            <a:lvl4pPr>
              <a:buClr>
                <a:schemeClr val="bg1"/>
              </a:buClr>
              <a:defRPr sz="1332">
                <a:solidFill>
                  <a:schemeClr val="bg1"/>
                </a:solidFill>
              </a:defRPr>
            </a:lvl4pPr>
            <a:lvl5pPr>
              <a:buClr>
                <a:schemeClr val="bg1"/>
              </a:buClr>
              <a:defRPr sz="1332">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de-DE"/>
              <a:t>Mastertitelformat bearbeiten</a:t>
            </a:r>
            <a:endParaRPr lang="en-US" dirty="0"/>
          </a:p>
        </p:txBody>
      </p:sp>
    </p:spTree>
    <p:extLst>
      <p:ext uri="{BB962C8B-B14F-4D97-AF65-F5344CB8AC3E}">
        <p14:creationId xmlns:p14="http://schemas.microsoft.com/office/powerpoint/2010/main" val="4081542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457200" tIns="384048" rIns="4572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7478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6" name="Text Placeholder"/>
          <p:cNvSpPr>
            <a:spLocks noGrp="1"/>
          </p:cNvSpPr>
          <p:nvPr>
            <p:ph type="body" sz="quarter" idx="12"/>
          </p:nvPr>
        </p:nvSpPr>
        <p:spPr>
          <a:xfrm>
            <a:off x="292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Content Placeholder"/>
          <p:cNvSpPr>
            <a:spLocks noGrp="1"/>
          </p:cNvSpPr>
          <p:nvPr>
            <p:ph sz="quarter" idx="13"/>
          </p:nvPr>
        </p:nvSpPr>
        <p:spPr>
          <a:xfrm>
            <a:off x="3352800" y="1658113"/>
            <a:ext cx="8534400"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94911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a:p>
        </p:txBody>
      </p:sp>
      <p:sp>
        <p:nvSpPr>
          <p:cNvPr id="6" name="Text Placeholder"/>
          <p:cNvSpPr>
            <a:spLocks noGrp="1"/>
          </p:cNvSpPr>
          <p:nvPr>
            <p:ph type="body" sz="quarter" idx="12"/>
          </p:nvPr>
        </p:nvSpPr>
        <p:spPr>
          <a:xfrm>
            <a:off x="292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419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dirty="0"/>
          </a:p>
        </p:txBody>
      </p:sp>
      <p:sp>
        <p:nvSpPr>
          <p:cNvPr id="8" name="Text Placeholder 1"/>
          <p:cNvSpPr>
            <a:spLocks noGrp="1"/>
          </p:cNvSpPr>
          <p:nvPr>
            <p:ph type="body" sz="quarter" idx="13"/>
          </p:nvPr>
        </p:nvSpPr>
        <p:spPr>
          <a:xfrm>
            <a:off x="292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3340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de-DE" dirty="0"/>
              <a:t>Bild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39103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de-DE"/>
              <a:t>Mastertitelformat bearbeiten</a:t>
            </a:r>
            <a:endParaRPr lang="en-US"/>
          </a:p>
        </p:txBody>
      </p:sp>
      <p:sp>
        <p:nvSpPr>
          <p:cNvPr id="6" name="Text Placeholder 1"/>
          <p:cNvSpPr>
            <a:spLocks noGrp="1"/>
          </p:cNvSpPr>
          <p:nvPr>
            <p:ph type="body" sz="quarter" idx="12"/>
          </p:nvPr>
        </p:nvSpPr>
        <p:spPr>
          <a:xfrm>
            <a:off x="292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ext Placeholde 2"/>
          <p:cNvSpPr>
            <a:spLocks noGrp="1"/>
          </p:cNvSpPr>
          <p:nvPr>
            <p:ph type="body" sz="quarter" idx="13"/>
          </p:nvPr>
        </p:nvSpPr>
        <p:spPr>
          <a:xfrm>
            <a:off x="3340608" y="1658113"/>
            <a:ext cx="2450592" cy="43362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197"/>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54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able Placeholder"/>
          <p:cNvSpPr>
            <a:spLocks noGrp="1"/>
          </p:cNvSpPr>
          <p:nvPr>
            <p:ph type="tbl" sz="quarter" idx="13"/>
          </p:nvPr>
        </p:nvSpPr>
        <p:spPr>
          <a:xfrm>
            <a:off x="3340609" y="268225"/>
            <a:ext cx="8546501" cy="5726176"/>
          </a:xfrm>
        </p:spPr>
        <p:txBody>
          <a:bodyPr lIns="0" tIns="0" rIns="91440" bIns="91440"/>
          <a:lstStyle/>
          <a:p>
            <a:r>
              <a:rPr lang="de-DE" dirty="0"/>
              <a:t>Tabelle durch Klicken auf Symbol hinzufügen</a:t>
            </a:r>
            <a:endParaRPr lang="en-US" dirty="0"/>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20233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8446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32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de-DE"/>
              <a:t>Mastertitelformat bearbeiten</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2"/>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de-DE"/>
              <a:t>Mastertextformat bearbeiten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6400800" y="1726666"/>
            <a:ext cx="5498592" cy="1746502"/>
          </a:xfrm>
        </p:spPr>
        <p:txBody>
          <a:bodyPr anchor="t" anchorCtr="0"/>
          <a:lstStyle>
            <a:lvl1pPr>
              <a:spcBef>
                <a:spcPts val="400"/>
              </a:spcBef>
              <a:defRPr sz="799"/>
            </a:lvl1pPr>
            <a:lvl2pPr>
              <a:defRPr sz="799"/>
            </a:lvl2pPr>
            <a:lvl3pPr>
              <a:defRPr sz="799"/>
            </a:lvl3pPr>
            <a:lvl4pPr>
              <a:defRPr sz="799"/>
            </a:lvl4pPr>
            <a:lvl5pPr>
              <a:defRPr sz="799"/>
            </a:lvl5pPr>
          </a:lstStyle>
          <a:p>
            <a:pPr lvl="0"/>
            <a:r>
              <a:rPr lang="de-DE"/>
              <a:t>Mastertextformat bearbeiten</a:t>
            </a:r>
          </a:p>
        </p:txBody>
      </p:sp>
      <p:pic>
        <p:nvPicPr>
          <p:cNvPr id="7" name="Picture" descr="IBM 8-bar logo">
            <a:extLst>
              <a:ext uri="{FF2B5EF4-FFF2-40B4-BE49-F238E27FC236}">
                <a16:creationId xmlns:a16="http://schemas.microsoft.com/office/drawing/2014/main" id="{43E798DE-DA10-6742-B48B-9E27256C2C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
        <p:nvSpPr>
          <p:cNvPr id="9" name="Textfeld 8">
            <a:extLst>
              <a:ext uri="{FF2B5EF4-FFF2-40B4-BE49-F238E27FC236}">
                <a16:creationId xmlns:a16="http://schemas.microsoft.com/office/drawing/2014/main" id="{0D0195D1-B5D1-4242-8CB6-65AF58F0DA02}"/>
              </a:ext>
            </a:extLst>
          </p:cNvPr>
          <p:cNvSpPr txBox="1"/>
          <p:nvPr/>
        </p:nvSpPr>
        <p:spPr>
          <a:xfrm>
            <a:off x="229616" y="6148123"/>
            <a:ext cx="1608667" cy="543226"/>
          </a:xfrm>
          <a:prstGeom prst="rect">
            <a:avLst/>
          </a:prstGeom>
          <a:noFill/>
        </p:spPr>
        <p:txBody>
          <a:bodyPr wrap="square" rtlCol="0">
            <a:spAutoFit/>
          </a:bodyPr>
          <a:lstStyle/>
          <a:p>
            <a:pPr algn="l"/>
            <a:r>
              <a:rPr lang="de-DE" sz="2930" dirty="0">
                <a:solidFill>
                  <a:schemeClr val="bg1"/>
                </a:solidFill>
                <a:latin typeface="IBM Plex Sans" charset="0"/>
                <a:ea typeface="IBM Plex Sans" charset="0"/>
                <a:cs typeface="IBM Plex Sans" charset="0"/>
              </a:rPr>
              <a:t>IBM </a:t>
            </a:r>
            <a:r>
              <a:rPr lang="de-DE" sz="2930" b="1" dirty="0">
                <a:solidFill>
                  <a:schemeClr val="bg1"/>
                </a:solidFill>
                <a:latin typeface="IBM Plex Sans" charset="0"/>
                <a:ea typeface="IBM Plex Sans" charset="0"/>
                <a:cs typeface="IBM Plex Sans" charset="0"/>
              </a:rPr>
              <a:t>iX</a:t>
            </a:r>
          </a:p>
        </p:txBody>
      </p:sp>
    </p:spTree>
    <p:extLst>
      <p:ext uri="{BB962C8B-B14F-4D97-AF65-F5344CB8AC3E}">
        <p14:creationId xmlns:p14="http://schemas.microsoft.com/office/powerpoint/2010/main" val="1030694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6" y="3087490"/>
            <a:ext cx="1722793" cy="683026"/>
          </a:xfrm>
          <a:prstGeom prst="rect">
            <a:avLst/>
          </a:prstGeom>
        </p:spPr>
      </p:pic>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22370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FFFFFF"/>
        </a:solidFill>
        <a:effectLst/>
      </p:bgPr>
    </p:bg>
    <p:spTree>
      <p:nvGrpSpPr>
        <p:cNvPr id="1" name=""/>
        <p:cNvGrpSpPr/>
        <p:nvPr/>
      </p:nvGrpSpPr>
      <p:grpSpPr>
        <a:xfrm>
          <a:off x="0" y="0"/>
          <a:ext cx="0" cy="0"/>
          <a:chOff x="0" y="0"/>
          <a:chExt cx="0" cy="0"/>
        </a:xfrm>
      </p:grpSpPr>
      <p:sp>
        <p:nvSpPr>
          <p:cNvPr id="549" name="Title Text"/>
          <p:cNvSpPr txBox="1">
            <a:spLocks noGrp="1"/>
          </p:cNvSpPr>
          <p:nvPr>
            <p:ph type="title"/>
          </p:nvPr>
        </p:nvSpPr>
        <p:spPr>
          <a:xfrm>
            <a:off x="280416" y="183557"/>
            <a:ext cx="11631169" cy="505482"/>
          </a:xfrm>
          <a:prstGeom prst="rect">
            <a:avLst/>
          </a:prstGeom>
        </p:spPr>
        <p:txBody>
          <a:bodyPr/>
          <a:lstStyle>
            <a:lvl1pPr>
              <a:defRPr sz="2498">
                <a:solidFill>
                  <a:srgbClr val="000000"/>
                </a:solidFill>
              </a:defRPr>
            </a:lvl1pPr>
          </a:lstStyle>
          <a:p>
            <a:r>
              <a:t>Title Text</a:t>
            </a:r>
          </a:p>
        </p:txBody>
      </p:sp>
      <p:sp>
        <p:nvSpPr>
          <p:cNvPr id="550" name="Body Level One…"/>
          <p:cNvSpPr txBox="1">
            <a:spLocks noGrp="1"/>
          </p:cNvSpPr>
          <p:nvPr>
            <p:ph type="body" idx="1"/>
          </p:nvPr>
        </p:nvSpPr>
        <p:spPr>
          <a:xfrm>
            <a:off x="280416" y="673100"/>
            <a:ext cx="11631169" cy="5130801"/>
          </a:xfrm>
          <a:prstGeom prst="rect">
            <a:avLst/>
          </a:prstGeom>
        </p:spPr>
        <p:txBody>
          <a:bodyPr/>
          <a:lstStyle>
            <a:lvl1pPr>
              <a:spcBef>
                <a:spcPts val="999"/>
              </a:spcBef>
              <a:defRPr sz="1099">
                <a:solidFill>
                  <a:srgbClr val="000000"/>
                </a:solidFill>
              </a:defRPr>
            </a:lvl1pPr>
            <a:lvl2pPr>
              <a:spcBef>
                <a:spcPts val="999"/>
              </a:spcBef>
              <a:defRPr sz="1099">
                <a:solidFill>
                  <a:srgbClr val="000000"/>
                </a:solidFill>
              </a:defRPr>
            </a:lvl2pPr>
            <a:lvl3pPr>
              <a:spcBef>
                <a:spcPts val="999"/>
              </a:spcBef>
              <a:defRPr sz="1099">
                <a:solidFill>
                  <a:srgbClr val="000000"/>
                </a:solidFill>
              </a:defRPr>
            </a:lvl3pPr>
            <a:lvl4pPr>
              <a:spcBef>
                <a:spcPts val="999"/>
              </a:spcBef>
              <a:defRPr sz="1099">
                <a:solidFill>
                  <a:srgbClr val="000000"/>
                </a:solidFill>
              </a:defRPr>
            </a:lvl4pPr>
            <a:lvl5pPr>
              <a:spcBef>
                <a:spcPts val="999"/>
              </a:spcBef>
              <a:defRPr sz="1099">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
        <p:nvSpPr>
          <p:cNvPr id="5" name="Footer Placeholder">
            <a:extLst>
              <a:ext uri="{FF2B5EF4-FFF2-40B4-BE49-F238E27FC236}">
                <a16:creationId xmlns:a16="http://schemas.microsoft.com/office/drawing/2014/main" id="{63DF1972-AAAF-0C49-A941-487FDFF54375}"/>
              </a:ext>
            </a:extLst>
          </p:cNvPr>
          <p:cNvSpPr txBox="1"/>
          <p:nvPr/>
        </p:nvSpPr>
        <p:spPr>
          <a:xfrm>
            <a:off x="304888" y="6439850"/>
            <a:ext cx="2440955" cy="122982"/>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829311">
              <a:defRPr sz="1600"/>
            </a:lvl1pPr>
          </a:lstStyle>
          <a:p>
            <a:r>
              <a:rPr sz="799">
                <a:solidFill>
                  <a:schemeClr val="bg1"/>
                </a:solidFill>
              </a:rPr>
              <a:t>IBM | Pfizer Confidential</a:t>
            </a:r>
          </a:p>
        </p:txBody>
      </p:sp>
    </p:spTree>
    <p:extLst>
      <p:ext uri="{BB962C8B-B14F-4D97-AF65-F5344CB8AC3E}">
        <p14:creationId xmlns:p14="http://schemas.microsoft.com/office/powerpoint/2010/main" val="99408727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
        <p:nvSpPr>
          <p:cNvPr id="5" name="Textfeld 4">
            <a:extLst>
              <a:ext uri="{FF2B5EF4-FFF2-40B4-BE49-F238E27FC236}">
                <a16:creationId xmlns:a16="http://schemas.microsoft.com/office/drawing/2014/main" id="{FD262886-420F-E14B-8E1E-84D49568A274}"/>
              </a:ext>
            </a:extLst>
          </p:cNvPr>
          <p:cNvSpPr txBox="1"/>
          <p:nvPr/>
        </p:nvSpPr>
        <p:spPr>
          <a:xfrm>
            <a:off x="229616" y="6148123"/>
            <a:ext cx="1608667" cy="543226"/>
          </a:xfrm>
          <a:prstGeom prst="rect">
            <a:avLst/>
          </a:prstGeom>
          <a:noFill/>
        </p:spPr>
        <p:txBody>
          <a:bodyPr wrap="square" rtlCol="0">
            <a:spAutoFit/>
          </a:bodyPr>
          <a:lstStyle/>
          <a:p>
            <a:pPr algn="l"/>
            <a:r>
              <a:rPr lang="de-DE" sz="2930" dirty="0">
                <a:solidFill>
                  <a:schemeClr val="tx1"/>
                </a:solidFill>
                <a:latin typeface="IBM Plex Sans" charset="0"/>
                <a:ea typeface="IBM Plex Sans" charset="0"/>
                <a:cs typeface="IBM Plex Sans" charset="0"/>
              </a:rPr>
              <a:t>IBM </a:t>
            </a:r>
            <a:r>
              <a:rPr lang="de-DE" sz="2930" b="1" dirty="0">
                <a:solidFill>
                  <a:schemeClr val="tx1"/>
                </a:solidFill>
                <a:latin typeface="IBM Plex Sans" charset="0"/>
                <a:ea typeface="IBM Plex Sans" charset="0"/>
                <a:cs typeface="IBM Plex Sans" charset="0"/>
              </a:rPr>
              <a:t>iX</a:t>
            </a:r>
          </a:p>
        </p:txBody>
      </p:sp>
    </p:spTree>
    <p:extLst>
      <p:ext uri="{BB962C8B-B14F-4D97-AF65-F5344CB8AC3E}">
        <p14:creationId xmlns:p14="http://schemas.microsoft.com/office/powerpoint/2010/main" val="33002091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iX / ©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1458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28627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1"/>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574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1"/>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6183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787"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483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0859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9467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3884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dirty="0"/>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40780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54228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08926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24555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5504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4969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20830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01335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5254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solidFill>
            <a:srgbClr val="0530AD"/>
          </a:solidFill>
        </p:spPr>
        <p:txBody>
          <a:bodyPr lIns="420624" tIns="411480" rIns="420624" bIns="420624"/>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457200" tIns="384048" rIns="4572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42274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0"/>
          </a:xfrm>
          <a:noFill/>
        </p:spPr>
        <p:txBody>
          <a:bodyPr lIns="384048" tIns="310896" rIns="384048" bIns="228600"/>
          <a:lstStyle>
            <a:lvl1pPr>
              <a:defRPr sz="6394"/>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457200" tIns="384048" rIns="4572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457200" tIns="384048" rIns="4572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457200" tIns="384048" rIns="4572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457200" tIns="384048" rIns="4572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18892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83646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332">
                <a:solidFill>
                  <a:schemeClr val="tx1"/>
                </a:solidFill>
              </a:defRPr>
            </a:lvl2pPr>
            <a:lvl3pPr>
              <a:buClr>
                <a:schemeClr val="tx1"/>
              </a:buClr>
              <a:defRPr sz="1332">
                <a:solidFill>
                  <a:schemeClr val="tx1"/>
                </a:solidFill>
              </a:defRPr>
            </a:lvl3pPr>
            <a:lvl4pPr>
              <a:buClr>
                <a:schemeClr val="tx1"/>
              </a:buClr>
              <a:defRPr sz="1332">
                <a:solidFill>
                  <a:schemeClr val="tx1"/>
                </a:solidFill>
              </a:defRPr>
            </a:lvl4pPr>
            <a:lvl5pPr>
              <a:buClr>
                <a:schemeClr val="tx1"/>
              </a:buClr>
              <a:defRPr sz="13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062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74123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614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0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11255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s 1">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CBE138C-08F9-144A-9B33-CF1C0AA30E1F}"/>
              </a:ext>
            </a:extLst>
          </p:cNvPr>
          <p:cNvSpPr/>
          <p:nvPr/>
        </p:nvSpPr>
        <p:spPr bwMode="auto">
          <a:xfrm>
            <a:off x="3048000" y="0"/>
            <a:ext cx="9144000" cy="6858000"/>
          </a:xfrm>
          <a:prstGeom prst="rect">
            <a:avLst/>
          </a:prstGeom>
          <a:solidFill>
            <a:srgbClr val="28282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de-DE" sz="932"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hasCustomPrompt="1"/>
          </p:nvPr>
        </p:nvSpPr>
        <p:spPr>
          <a:xfrm>
            <a:off x="304889" y="1731219"/>
            <a:ext cx="2450592" cy="842382"/>
          </a:xfrm>
        </p:spPr>
        <p:txBody>
          <a:bodyPr>
            <a:normAutofit/>
          </a:bodyPr>
          <a:lstStyle>
            <a:lvl1pPr>
              <a:defRPr sz="1998"/>
            </a:lvl1pPr>
          </a:lstStyle>
          <a:p>
            <a:r>
              <a:rPr lang="en-US" dirty="0"/>
              <a:t>Click to edit Master title style</a:t>
            </a:r>
          </a:p>
        </p:txBody>
      </p:sp>
      <p:sp>
        <p:nvSpPr>
          <p:cNvPr id="6" name="Text Placeholder"/>
          <p:cNvSpPr>
            <a:spLocks noGrp="1"/>
          </p:cNvSpPr>
          <p:nvPr>
            <p:ph type="body" sz="quarter" idx="12"/>
          </p:nvPr>
        </p:nvSpPr>
        <p:spPr>
          <a:xfrm>
            <a:off x="292608" y="2573601"/>
            <a:ext cx="2450592" cy="3420800"/>
          </a:xfrm>
        </p:spPr>
        <p:txBody>
          <a:bodyPr/>
          <a:lstStyle>
            <a:lvl1pPr>
              <a:defRPr sz="1332"/>
            </a:lvl1pPr>
            <a:lvl2pPr>
              <a:defRPr sz="1332"/>
            </a:lvl2pPr>
            <a:lvl3pPr>
              <a:defRPr sz="1332"/>
            </a:lvl3pPr>
            <a:lvl4pPr>
              <a:defRPr sz="1332"/>
            </a:lvl4pPr>
            <a:lvl5pPr>
              <a:defRPr sz="13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9207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1947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19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9927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24202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1446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771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2"/>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hasCustomPrompt="1"/>
          </p:nvPr>
        </p:nvSpPr>
        <p:spPr>
          <a:xfrm>
            <a:off x="6400800" y="1723891"/>
            <a:ext cx="5486311" cy="1743456"/>
          </a:xfrm>
        </p:spPr>
        <p:txBody>
          <a:bodyPr anchor="t" anchorCtr="0"/>
          <a:lstStyle>
            <a:lvl1pPr>
              <a:spcBef>
                <a:spcPts val="400"/>
              </a:spcBef>
              <a:defRPr sz="799"/>
            </a:lvl1pPr>
            <a:lvl2pPr>
              <a:defRPr sz="799"/>
            </a:lvl2pPr>
            <a:lvl3pPr>
              <a:defRPr sz="799"/>
            </a:lvl3pPr>
            <a:lvl4pPr>
              <a:defRPr sz="799"/>
            </a:lvl4pPr>
            <a:lvl5pPr>
              <a:defRPr sz="799"/>
            </a:lvl5pPr>
          </a:lstStyle>
          <a:p>
            <a:pPr lvl="0"/>
            <a:r>
              <a:rPr lang="en-US" dirty="0"/>
              <a:t>Click to edit Master text styles</a:t>
            </a:r>
          </a:p>
        </p:txBody>
      </p:sp>
      <p:pic>
        <p:nvPicPr>
          <p:cNvPr id="7" name="Picture">
            <a:extLst>
              <a:ext uri="{FF2B5EF4-FFF2-40B4-BE49-F238E27FC236}">
                <a16:creationId xmlns:a16="http://schemas.microsoft.com/office/drawing/2014/main" id="{4BDE6F46-1997-344C-9537-265D493B14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
        <p:nvSpPr>
          <p:cNvPr id="9" name="Textfeld 8">
            <a:extLst>
              <a:ext uri="{FF2B5EF4-FFF2-40B4-BE49-F238E27FC236}">
                <a16:creationId xmlns:a16="http://schemas.microsoft.com/office/drawing/2014/main" id="{86344EDC-F757-7B45-89A0-636F36E562D8}"/>
              </a:ext>
            </a:extLst>
          </p:cNvPr>
          <p:cNvSpPr txBox="1"/>
          <p:nvPr/>
        </p:nvSpPr>
        <p:spPr>
          <a:xfrm>
            <a:off x="229616" y="6148123"/>
            <a:ext cx="1608667" cy="543226"/>
          </a:xfrm>
          <a:prstGeom prst="rect">
            <a:avLst/>
          </a:prstGeom>
          <a:noFill/>
        </p:spPr>
        <p:txBody>
          <a:bodyPr wrap="square" rtlCol="0">
            <a:spAutoFit/>
          </a:bodyPr>
          <a:lstStyle/>
          <a:p>
            <a:pPr algn="l"/>
            <a:r>
              <a:rPr lang="de-DE" sz="2930" dirty="0">
                <a:solidFill>
                  <a:schemeClr val="tx1"/>
                </a:solidFill>
                <a:latin typeface="IBM Plex Sans" charset="0"/>
                <a:ea typeface="IBM Plex Sans" charset="0"/>
                <a:cs typeface="IBM Plex Sans" charset="0"/>
              </a:rPr>
              <a:t>IBM </a:t>
            </a:r>
            <a:r>
              <a:rPr lang="de-DE" sz="2930" b="1" dirty="0">
                <a:solidFill>
                  <a:schemeClr val="tx1"/>
                </a:solidFill>
                <a:latin typeface="IBM Plex Sans" charset="0"/>
                <a:ea typeface="IBM Plex Sans" charset="0"/>
                <a:cs typeface="IBM Plex Sans" charset="0"/>
              </a:rPr>
              <a:t>iX</a:t>
            </a:r>
          </a:p>
        </p:txBody>
      </p:sp>
    </p:spTree>
    <p:extLst>
      <p:ext uri="{BB962C8B-B14F-4D97-AF65-F5344CB8AC3E}">
        <p14:creationId xmlns:p14="http://schemas.microsoft.com/office/powerpoint/2010/main" val="19525296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dirty="0"/>
              <a:t>IBM iX / ©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22319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FFFFFF"/>
        </a:solidFill>
        <a:effectLst/>
      </p:bgPr>
    </p:bg>
    <p:spTree>
      <p:nvGrpSpPr>
        <p:cNvPr id="1" name=""/>
        <p:cNvGrpSpPr/>
        <p:nvPr/>
      </p:nvGrpSpPr>
      <p:grpSpPr>
        <a:xfrm>
          <a:off x="0" y="0"/>
          <a:ext cx="0" cy="0"/>
          <a:chOff x="0" y="0"/>
          <a:chExt cx="0" cy="0"/>
        </a:xfrm>
      </p:grpSpPr>
      <p:sp>
        <p:nvSpPr>
          <p:cNvPr id="549" name="Title Text"/>
          <p:cNvSpPr txBox="1">
            <a:spLocks noGrp="1"/>
          </p:cNvSpPr>
          <p:nvPr>
            <p:ph type="title"/>
          </p:nvPr>
        </p:nvSpPr>
        <p:spPr>
          <a:xfrm>
            <a:off x="280416" y="183557"/>
            <a:ext cx="11631169" cy="505482"/>
          </a:xfrm>
          <a:prstGeom prst="rect">
            <a:avLst/>
          </a:prstGeom>
        </p:spPr>
        <p:txBody>
          <a:bodyPr/>
          <a:lstStyle>
            <a:lvl1pPr>
              <a:defRPr sz="2498">
                <a:solidFill>
                  <a:srgbClr val="000000"/>
                </a:solidFill>
              </a:defRPr>
            </a:lvl1pPr>
          </a:lstStyle>
          <a:p>
            <a:r>
              <a:t>Title Text</a:t>
            </a:r>
          </a:p>
        </p:txBody>
      </p:sp>
      <p:sp>
        <p:nvSpPr>
          <p:cNvPr id="550" name="Body Level One…"/>
          <p:cNvSpPr txBox="1">
            <a:spLocks noGrp="1"/>
          </p:cNvSpPr>
          <p:nvPr>
            <p:ph type="body" idx="1"/>
          </p:nvPr>
        </p:nvSpPr>
        <p:spPr>
          <a:xfrm>
            <a:off x="280416" y="673100"/>
            <a:ext cx="11631169" cy="5130801"/>
          </a:xfrm>
          <a:prstGeom prst="rect">
            <a:avLst/>
          </a:prstGeom>
        </p:spPr>
        <p:txBody>
          <a:bodyPr/>
          <a:lstStyle>
            <a:lvl1pPr>
              <a:spcBef>
                <a:spcPts val="999"/>
              </a:spcBef>
              <a:defRPr sz="1099">
                <a:solidFill>
                  <a:srgbClr val="000000"/>
                </a:solidFill>
              </a:defRPr>
            </a:lvl1pPr>
            <a:lvl2pPr>
              <a:spcBef>
                <a:spcPts val="999"/>
              </a:spcBef>
              <a:defRPr sz="1099">
                <a:solidFill>
                  <a:srgbClr val="000000"/>
                </a:solidFill>
              </a:defRPr>
            </a:lvl2pPr>
            <a:lvl3pPr>
              <a:spcBef>
                <a:spcPts val="999"/>
              </a:spcBef>
              <a:defRPr sz="1099">
                <a:solidFill>
                  <a:srgbClr val="000000"/>
                </a:solidFill>
              </a:defRPr>
            </a:lvl3pPr>
            <a:lvl4pPr>
              <a:spcBef>
                <a:spcPts val="999"/>
              </a:spcBef>
              <a:defRPr sz="1099">
                <a:solidFill>
                  <a:srgbClr val="000000"/>
                </a:solidFill>
              </a:defRPr>
            </a:lvl4pPr>
            <a:lvl5pPr>
              <a:spcBef>
                <a:spcPts val="999"/>
              </a:spcBef>
              <a:defRPr sz="1099">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
        <p:nvSpPr>
          <p:cNvPr id="5" name="Footer Placeholder">
            <a:extLst>
              <a:ext uri="{FF2B5EF4-FFF2-40B4-BE49-F238E27FC236}">
                <a16:creationId xmlns:a16="http://schemas.microsoft.com/office/drawing/2014/main" id="{63DF1972-AAAF-0C49-A941-487FDFF54375}"/>
              </a:ext>
            </a:extLst>
          </p:cNvPr>
          <p:cNvSpPr txBox="1"/>
          <p:nvPr/>
        </p:nvSpPr>
        <p:spPr>
          <a:xfrm>
            <a:off x="304888" y="6439850"/>
            <a:ext cx="2440955" cy="122982"/>
          </a:xfrm>
          <a:prstGeom prst="rect">
            <a:avLst/>
          </a:prstGeom>
          <a:ln w="254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spAutoFit/>
          </a:bodyPr>
          <a:lstStyle>
            <a:lvl1pPr defTabSz="1829311">
              <a:defRPr sz="1600"/>
            </a:lvl1pPr>
          </a:lstStyle>
          <a:p>
            <a:r>
              <a:rPr sz="799">
                <a:solidFill>
                  <a:schemeClr val="bg1"/>
                </a:solidFill>
              </a:rPr>
              <a:t>IBM | Pfizer Confidential</a:t>
            </a:r>
          </a:p>
        </p:txBody>
      </p:sp>
    </p:spTree>
    <p:extLst>
      <p:ext uri="{BB962C8B-B14F-4D97-AF65-F5344CB8AC3E}">
        <p14:creationId xmlns:p14="http://schemas.microsoft.com/office/powerpoint/2010/main" val="272221037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9" name="Picture 7"/>
          <p:cNvPicPr/>
          <p:nvPr/>
        </p:nvPicPr>
        <p:blipFill>
          <a:blip r:embed="rId14"/>
          <a:srcRect t="24434" r="38440" b="15292"/>
          <a:stretch/>
        </p:blipFill>
        <p:spPr>
          <a:xfrm rot="10800000" flipH="1">
            <a:off x="6152040" y="0"/>
            <a:ext cx="6039720" cy="3321720"/>
          </a:xfrm>
          <a:prstGeom prst="rect">
            <a:avLst/>
          </a:prstGeom>
          <a:ln w="0">
            <a:noFill/>
          </a:ln>
        </p:spPr>
      </p:pic>
      <p:pic>
        <p:nvPicPr>
          <p:cNvPr id="90" name="Picture 27"/>
          <p:cNvPicPr/>
          <p:nvPr/>
        </p:nvPicPr>
        <p:blipFill>
          <a:blip r:embed="rId15"/>
          <a:srcRect r="39639" b="10847"/>
          <a:stretch/>
        </p:blipFill>
        <p:spPr>
          <a:xfrm rot="10800000">
            <a:off x="360" y="0"/>
            <a:ext cx="8193240" cy="5010840"/>
          </a:xfrm>
          <a:prstGeom prst="rect">
            <a:avLst/>
          </a:prstGeom>
          <a:ln w="0">
            <a:noFill/>
          </a:ln>
        </p:spPr>
      </p:pic>
      <p:sp>
        <p:nvSpPr>
          <p:cNvPr id="91" name="Rectangle 28"/>
          <p:cNvSpPr/>
          <p:nvPr/>
        </p:nvSpPr>
        <p:spPr>
          <a:xfrm>
            <a:off x="0" y="0"/>
            <a:ext cx="12191760" cy="6839280"/>
          </a:xfrm>
          <a:prstGeom prst="rect">
            <a:avLst/>
          </a:prstGeom>
          <a:solidFill>
            <a:srgbClr val="FFFFFF">
              <a:alpha val="81000"/>
            </a:srgbClr>
          </a:solidFill>
          <a:ln w="12600">
            <a:noFill/>
          </a:ln>
        </p:spPr>
        <p:style>
          <a:lnRef idx="0">
            <a:scrgbClr r="0" g="0" b="0"/>
          </a:lnRef>
          <a:fillRef idx="0">
            <a:scrgbClr r="0" g="0" b="0"/>
          </a:fillRef>
          <a:effectRef idx="0">
            <a:scrgbClr r="0" g="0" b="0"/>
          </a:effectRef>
          <a:fontRef idx="minor"/>
        </p:style>
      </p:sp>
      <p:sp>
        <p:nvSpPr>
          <p:cNvPr id="92" name="Rectangle 6"/>
          <p:cNvSpPr/>
          <p:nvPr/>
        </p:nvSpPr>
        <p:spPr>
          <a:xfrm>
            <a:off x="1568880" y="475920"/>
            <a:ext cx="10147680" cy="1648440"/>
          </a:xfrm>
          <a:prstGeom prst="rect">
            <a:avLst/>
          </a:prstGeom>
          <a:solidFill>
            <a:srgbClr val="FFFFFF">
              <a:alpha val="44000"/>
            </a:srgbClr>
          </a:solidFill>
          <a:ln w="12600">
            <a:noFill/>
          </a:ln>
          <a:effectLst>
            <a:softEdge rad="127080"/>
          </a:effectLst>
        </p:spPr>
        <p:style>
          <a:lnRef idx="0">
            <a:scrgbClr r="0" g="0" b="0"/>
          </a:lnRef>
          <a:fillRef idx="0">
            <a:scrgbClr r="0" g="0" b="0"/>
          </a:fillRef>
          <a:effectRef idx="0">
            <a:scrgbClr r="0" g="0" b="0"/>
          </a:effectRef>
          <a:fontRef idx="minor"/>
        </p:style>
      </p:sp>
      <p:sp>
        <p:nvSpPr>
          <p:cNvPr id="93" name="TextBox 11"/>
          <p:cNvSpPr/>
          <p:nvPr/>
        </p:nvSpPr>
        <p:spPr>
          <a:xfrm>
            <a:off x="316440" y="6507720"/>
            <a:ext cx="3313080" cy="39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000" b="0" strike="noStrike" spc="-1">
                <a:solidFill>
                  <a:srgbClr val="2B2B2B"/>
                </a:solidFill>
                <a:latin typeface="Roboto Light"/>
                <a:ea typeface="Roboto Light"/>
              </a:rPr>
              <a:t>Copyright © RandomTrees LLC. All Rights Reserved.</a:t>
            </a:r>
            <a:endParaRPr lang="en-IN" sz="1000" b="0" strike="noStrike" spc="-1">
              <a:latin typeface="Arial"/>
            </a:endParaRPr>
          </a:p>
        </p:txBody>
      </p:sp>
      <p:sp>
        <p:nvSpPr>
          <p:cNvPr id="94" name="Straight Connector 12"/>
          <p:cNvSpPr/>
          <p:nvPr/>
        </p:nvSpPr>
        <p:spPr>
          <a:xfrm>
            <a:off x="316080" y="6365880"/>
            <a:ext cx="11559240" cy="360"/>
          </a:xfrm>
          <a:prstGeom prst="line">
            <a:avLst/>
          </a:prstGeom>
          <a:ln w="6480">
            <a:solidFill>
              <a:srgbClr val="2B2B2B"/>
            </a:solidFill>
            <a:miter/>
          </a:ln>
        </p:spPr>
        <p:style>
          <a:lnRef idx="0">
            <a:scrgbClr r="0" g="0" b="0"/>
          </a:lnRef>
          <a:fillRef idx="0">
            <a:scrgbClr r="0" g="0" b="0"/>
          </a:fillRef>
          <a:effectRef idx="0">
            <a:scrgbClr r="0" g="0" b="0"/>
          </a:effectRef>
          <a:fontRef idx="minor"/>
        </p:style>
      </p:sp>
      <p:pic>
        <p:nvPicPr>
          <p:cNvPr id="95" name="Picture 13"/>
          <p:cNvPicPr/>
          <p:nvPr/>
        </p:nvPicPr>
        <p:blipFill>
          <a:blip r:embed="rId16"/>
          <a:stretch/>
        </p:blipFill>
        <p:spPr>
          <a:xfrm>
            <a:off x="10763640" y="6470640"/>
            <a:ext cx="1111680" cy="222120"/>
          </a:xfrm>
          <a:prstGeom prst="rect">
            <a:avLst/>
          </a:prstGeom>
          <a:ln w="0">
            <a:noFill/>
          </a:ln>
        </p:spPr>
      </p:pic>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a:solidFill>
                  <a:schemeClr val="bg1"/>
                </a:solidFill>
                <a:latin typeface="IBM Plex Sans" panose="020B0503050203000203" pitchFamily="34" charset="0"/>
              </a:defRPr>
            </a:lvl1pPr>
          </a:lstStyle>
          <a:p>
            <a:r>
              <a:rPr lang="en-US" dirty="0"/>
              <a:t>IBM iX / © IBM Corporation</a:t>
            </a:r>
          </a:p>
        </p:txBody>
      </p:sp>
      <p:sp>
        <p:nvSpPr>
          <p:cNvPr id="8" name="Slide Number Placeholder"/>
          <p:cNvSpPr>
            <a:spLocks noGrp="1"/>
          </p:cNvSpPr>
          <p:nvPr>
            <p:ph type="sldNum" sz="quarter" idx="4"/>
          </p:nvPr>
        </p:nvSpPr>
        <p:spPr>
          <a:xfrm>
            <a:off x="9448802" y="6383867"/>
            <a:ext cx="2438309" cy="222250"/>
          </a:xfrm>
          <a:prstGeom prst="rect">
            <a:avLst/>
          </a:prstGeom>
        </p:spPr>
        <p:txBody>
          <a:bodyPr vert="horz" lIns="0" tIns="0" rIns="0" bIns="0" rtlCol="0" anchor="ctr"/>
          <a:lstStyle>
            <a:lvl1pPr algn="r">
              <a:defRPr sz="799">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0124082"/>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Lst>
  <p:hf hdr="0" dt="0"/>
  <p:txStyles>
    <p:titleStyle>
      <a:lvl1pPr algn="l" rtl="0" eaLnBrk="1" fontAlgn="base" hangingPunct="1">
        <a:lnSpc>
          <a:spcPct val="90000"/>
        </a:lnSpc>
        <a:spcBef>
          <a:spcPct val="0"/>
        </a:spcBef>
        <a:spcAft>
          <a:spcPct val="0"/>
        </a:spcAft>
        <a:defRPr sz="3197"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41"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85"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26"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68"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rgbClr val="6D6E70"/>
        </a:buClr>
        <a:buSzPct val="90000"/>
        <a:buFont typeface="Wingdings" pitchFamily="2" charset="2"/>
        <a:buNone/>
        <a:defRPr sz="1865">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374" indent="-231416" algn="l" rtl="0" eaLnBrk="1" fontAlgn="base" hangingPunct="1">
        <a:lnSpc>
          <a:spcPct val="100000"/>
        </a:lnSpc>
        <a:spcBef>
          <a:spcPts val="1465"/>
        </a:spcBef>
        <a:spcAft>
          <a:spcPct val="0"/>
        </a:spcAft>
        <a:buClr>
          <a:schemeClr val="bg1"/>
        </a:buClr>
        <a:buSzPct val="100000"/>
        <a:buFont typeface=".AppleSystemUIFont" charset="-120"/>
        <a:buChar char="–"/>
        <a:tabLst/>
        <a:defRPr sz="1865">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6749" indent="-231416" algn="l" rtl="0" eaLnBrk="1" fontAlgn="base" hangingPunct="1">
        <a:lnSpc>
          <a:spcPct val="100000"/>
        </a:lnSpc>
        <a:spcBef>
          <a:spcPts val="1465"/>
        </a:spcBef>
        <a:spcAft>
          <a:spcPct val="0"/>
        </a:spcAft>
        <a:buClr>
          <a:schemeClr val="bg1"/>
        </a:buClr>
        <a:buSzPct val="100000"/>
        <a:buFont typeface="Arial" panose="020B0604020202020204" pitchFamily="34" charset="0"/>
        <a:buChar char="•"/>
        <a:tabLst/>
        <a:defRPr sz="1865">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7372" indent="-231416" algn="l" rtl="0" eaLnBrk="1" fontAlgn="base" hangingPunct="1">
        <a:lnSpc>
          <a:spcPct val="100000"/>
        </a:lnSpc>
        <a:spcBef>
          <a:spcPts val="1465"/>
        </a:spcBef>
        <a:spcAft>
          <a:spcPct val="0"/>
        </a:spcAft>
        <a:buClr>
          <a:schemeClr val="bg1"/>
        </a:buClr>
        <a:buSzPct val="100000"/>
        <a:buFont typeface=".AppleSystemUIFont" charset="-120"/>
        <a:buChar char="–"/>
        <a:tabLst/>
        <a:defRPr sz="1865"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69976" indent="-231416" algn="l" rtl="0" eaLnBrk="1" fontAlgn="base" hangingPunct="1">
        <a:lnSpc>
          <a:spcPct val="100000"/>
        </a:lnSpc>
        <a:spcBef>
          <a:spcPts val="1465"/>
        </a:spcBef>
        <a:spcAft>
          <a:spcPct val="0"/>
        </a:spcAft>
        <a:buClr>
          <a:schemeClr val="bg1"/>
        </a:buClr>
        <a:buFont typeface=".AppleSystemUIFont" charset="-120"/>
        <a:buChar char="»"/>
        <a:tabLst/>
        <a:defRPr sz="1865">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09516" indent="-172720" algn="l" rtl="0" eaLnBrk="1" fontAlgn="base" hangingPunct="1">
        <a:spcBef>
          <a:spcPct val="20000"/>
        </a:spcBef>
        <a:spcAft>
          <a:spcPct val="0"/>
        </a:spcAft>
        <a:buClr>
          <a:schemeClr val="bg1"/>
        </a:buClr>
        <a:buChar char="»"/>
        <a:defRPr sz="1690">
          <a:solidFill>
            <a:schemeClr val="bg1"/>
          </a:solidFill>
          <a:latin typeface="Arial" charset="0"/>
        </a:defRPr>
      </a:lvl6pPr>
      <a:lvl7pPr marL="2592460" indent="-172720" algn="l" rtl="0" eaLnBrk="1" fontAlgn="base" hangingPunct="1">
        <a:spcBef>
          <a:spcPct val="20000"/>
        </a:spcBef>
        <a:spcAft>
          <a:spcPct val="0"/>
        </a:spcAft>
        <a:buClr>
          <a:schemeClr val="bg1"/>
        </a:buClr>
        <a:buChar char="»"/>
        <a:defRPr sz="1690">
          <a:solidFill>
            <a:schemeClr val="bg1"/>
          </a:solidFill>
          <a:latin typeface="Arial" charset="0"/>
        </a:defRPr>
      </a:lvl7pPr>
      <a:lvl8pPr marL="3075402" indent="-172720" algn="l" rtl="0" eaLnBrk="1" fontAlgn="base" hangingPunct="1">
        <a:spcBef>
          <a:spcPct val="20000"/>
        </a:spcBef>
        <a:spcAft>
          <a:spcPct val="0"/>
        </a:spcAft>
        <a:buClr>
          <a:schemeClr val="bg1"/>
        </a:buClr>
        <a:buChar char="»"/>
        <a:defRPr sz="1690">
          <a:solidFill>
            <a:schemeClr val="bg1"/>
          </a:solidFill>
          <a:latin typeface="Arial" charset="0"/>
        </a:defRPr>
      </a:lvl8pPr>
      <a:lvl9pPr marL="3558345" indent="-172720"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85" rtl="0" eaLnBrk="1" latinLnBrk="0" hangingPunct="1">
        <a:defRPr sz="1902" kern="1200">
          <a:solidFill>
            <a:schemeClr val="tx1"/>
          </a:solidFill>
          <a:latin typeface="+mn-lt"/>
          <a:ea typeface="+mn-ea"/>
          <a:cs typeface="+mn-cs"/>
        </a:defRPr>
      </a:lvl1pPr>
      <a:lvl2pPr marL="482941" algn="l" defTabSz="965885" rtl="0" eaLnBrk="1" latinLnBrk="0" hangingPunct="1">
        <a:defRPr sz="1902" kern="1200">
          <a:solidFill>
            <a:schemeClr val="tx1"/>
          </a:solidFill>
          <a:latin typeface="+mn-lt"/>
          <a:ea typeface="+mn-ea"/>
          <a:cs typeface="+mn-cs"/>
        </a:defRPr>
      </a:lvl2pPr>
      <a:lvl3pPr marL="965885" algn="l" defTabSz="965885" rtl="0" eaLnBrk="1" latinLnBrk="0" hangingPunct="1">
        <a:defRPr sz="1902" kern="1200">
          <a:solidFill>
            <a:schemeClr val="tx1"/>
          </a:solidFill>
          <a:latin typeface="+mn-lt"/>
          <a:ea typeface="+mn-ea"/>
          <a:cs typeface="+mn-cs"/>
        </a:defRPr>
      </a:lvl3pPr>
      <a:lvl4pPr marL="1448826" algn="l" defTabSz="965885" rtl="0" eaLnBrk="1" latinLnBrk="0" hangingPunct="1">
        <a:defRPr sz="1902" kern="1200">
          <a:solidFill>
            <a:schemeClr val="tx1"/>
          </a:solidFill>
          <a:latin typeface="+mn-lt"/>
          <a:ea typeface="+mn-ea"/>
          <a:cs typeface="+mn-cs"/>
        </a:defRPr>
      </a:lvl4pPr>
      <a:lvl5pPr marL="1931768" algn="l" defTabSz="965885" rtl="0" eaLnBrk="1" latinLnBrk="0" hangingPunct="1">
        <a:defRPr sz="1902" kern="1200">
          <a:solidFill>
            <a:schemeClr val="tx1"/>
          </a:solidFill>
          <a:latin typeface="+mn-lt"/>
          <a:ea typeface="+mn-ea"/>
          <a:cs typeface="+mn-cs"/>
        </a:defRPr>
      </a:lvl5pPr>
      <a:lvl6pPr marL="2414711" algn="l" defTabSz="965885" rtl="0" eaLnBrk="1" latinLnBrk="0" hangingPunct="1">
        <a:defRPr sz="1902" kern="1200">
          <a:solidFill>
            <a:schemeClr val="tx1"/>
          </a:solidFill>
          <a:latin typeface="+mn-lt"/>
          <a:ea typeface="+mn-ea"/>
          <a:cs typeface="+mn-cs"/>
        </a:defRPr>
      </a:lvl6pPr>
      <a:lvl7pPr marL="2897651" algn="l" defTabSz="965885" rtl="0" eaLnBrk="1" latinLnBrk="0" hangingPunct="1">
        <a:defRPr sz="1902" kern="1200">
          <a:solidFill>
            <a:schemeClr val="tx1"/>
          </a:solidFill>
          <a:latin typeface="+mn-lt"/>
          <a:ea typeface="+mn-ea"/>
          <a:cs typeface="+mn-cs"/>
        </a:defRPr>
      </a:lvl7pPr>
      <a:lvl8pPr marL="3380593" algn="l" defTabSz="965885" rtl="0" eaLnBrk="1" latinLnBrk="0" hangingPunct="1">
        <a:defRPr sz="1902" kern="1200">
          <a:solidFill>
            <a:schemeClr val="tx1"/>
          </a:solidFill>
          <a:latin typeface="+mn-lt"/>
          <a:ea typeface="+mn-ea"/>
          <a:cs typeface="+mn-cs"/>
        </a:defRPr>
      </a:lvl8pPr>
      <a:lvl9pPr marL="3863535" algn="l" defTabSz="965885"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a:solidFill>
                  <a:schemeClr val="tx1"/>
                </a:solidFill>
                <a:latin typeface="IBM Plex Sans" panose="020B0503050203000203" pitchFamily="34" charset="0"/>
              </a:defRPr>
            </a:lvl1pPr>
          </a:lstStyle>
          <a:p>
            <a:r>
              <a:rPr lang="en-US" dirty="0"/>
              <a:t>IBM iX / © IBM Corporation</a:t>
            </a:r>
          </a:p>
        </p:txBody>
      </p:sp>
      <p:sp>
        <p:nvSpPr>
          <p:cNvPr id="8" name="Slide Number Placeholder"/>
          <p:cNvSpPr>
            <a:spLocks noGrp="1"/>
          </p:cNvSpPr>
          <p:nvPr>
            <p:ph type="sldNum" sz="quarter" idx="4"/>
          </p:nvPr>
        </p:nvSpPr>
        <p:spPr>
          <a:xfrm>
            <a:off x="9448802" y="6383867"/>
            <a:ext cx="2438309" cy="222250"/>
          </a:xfrm>
          <a:prstGeom prst="rect">
            <a:avLst/>
          </a:prstGeom>
        </p:spPr>
        <p:txBody>
          <a:bodyPr vert="horz" lIns="0" tIns="0" rIns="0" bIns="0" rtlCol="0" anchor="ctr"/>
          <a:lstStyle>
            <a:lvl1pPr algn="r">
              <a:defRPr sz="799">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48860441"/>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xStyles>
    <p:titleStyle>
      <a:lvl1pPr algn="l" rtl="0" eaLnBrk="1" fontAlgn="base" hangingPunct="1">
        <a:lnSpc>
          <a:spcPct val="90000"/>
        </a:lnSpc>
        <a:spcBef>
          <a:spcPct val="0"/>
        </a:spcBef>
        <a:spcAft>
          <a:spcPct val="0"/>
        </a:spcAft>
        <a:defRPr sz="3197"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41"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85"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26"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68"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chemeClr val="tx1"/>
        </a:buClr>
        <a:buSzPct val="90000"/>
        <a:buFont typeface="Wingdings" pitchFamily="2" charset="2"/>
        <a:buNone/>
        <a:defRPr sz="1865">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374"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6749" indent="-231416" algn="l" rtl="0" eaLnBrk="1" fontAlgn="base" hangingPunct="1">
        <a:lnSpc>
          <a:spcPct val="100000"/>
        </a:lnSpc>
        <a:spcBef>
          <a:spcPts val="1465"/>
        </a:spcBef>
        <a:spcAft>
          <a:spcPct val="0"/>
        </a:spcAft>
        <a:buClr>
          <a:schemeClr val="tx1"/>
        </a:buClr>
        <a:buSzPct val="100000"/>
        <a:buFont typeface="Arial" panose="020B0604020202020204" pitchFamily="34" charset="0"/>
        <a:buChar char="•"/>
        <a:tabLst/>
        <a:defRPr sz="1865">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7372"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69976" indent="-231416" algn="l" rtl="0" eaLnBrk="1" fontAlgn="base" hangingPunct="1">
        <a:lnSpc>
          <a:spcPct val="100000"/>
        </a:lnSpc>
        <a:spcBef>
          <a:spcPts val="1465"/>
        </a:spcBef>
        <a:spcAft>
          <a:spcPct val="0"/>
        </a:spcAft>
        <a:buClr>
          <a:schemeClr val="tx1"/>
        </a:buClr>
        <a:buFont typeface=".AppleSystemUIFont" charset="-120"/>
        <a:buChar char="»"/>
        <a:tabLst/>
        <a:defRPr sz="1865">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09516" indent="-172720" algn="l" rtl="0" eaLnBrk="1" fontAlgn="base" hangingPunct="1">
        <a:spcBef>
          <a:spcPct val="20000"/>
        </a:spcBef>
        <a:spcAft>
          <a:spcPct val="0"/>
        </a:spcAft>
        <a:buClr>
          <a:schemeClr val="bg1"/>
        </a:buClr>
        <a:buChar char="»"/>
        <a:defRPr sz="1690">
          <a:solidFill>
            <a:schemeClr val="bg1"/>
          </a:solidFill>
          <a:latin typeface="Arial" charset="0"/>
        </a:defRPr>
      </a:lvl6pPr>
      <a:lvl7pPr marL="2592460" indent="-172720" algn="l" rtl="0" eaLnBrk="1" fontAlgn="base" hangingPunct="1">
        <a:spcBef>
          <a:spcPct val="20000"/>
        </a:spcBef>
        <a:spcAft>
          <a:spcPct val="0"/>
        </a:spcAft>
        <a:buClr>
          <a:schemeClr val="bg1"/>
        </a:buClr>
        <a:buChar char="»"/>
        <a:defRPr sz="1690">
          <a:solidFill>
            <a:schemeClr val="bg1"/>
          </a:solidFill>
          <a:latin typeface="Arial" charset="0"/>
        </a:defRPr>
      </a:lvl7pPr>
      <a:lvl8pPr marL="3075402" indent="-172720" algn="l" rtl="0" eaLnBrk="1" fontAlgn="base" hangingPunct="1">
        <a:spcBef>
          <a:spcPct val="20000"/>
        </a:spcBef>
        <a:spcAft>
          <a:spcPct val="0"/>
        </a:spcAft>
        <a:buClr>
          <a:schemeClr val="bg1"/>
        </a:buClr>
        <a:buChar char="»"/>
        <a:defRPr sz="1690">
          <a:solidFill>
            <a:schemeClr val="bg1"/>
          </a:solidFill>
          <a:latin typeface="Arial" charset="0"/>
        </a:defRPr>
      </a:lvl8pPr>
      <a:lvl9pPr marL="3558345" indent="-172720"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85" rtl="0" eaLnBrk="1" latinLnBrk="0" hangingPunct="1">
        <a:defRPr sz="1902" kern="1200">
          <a:solidFill>
            <a:schemeClr val="tx1"/>
          </a:solidFill>
          <a:latin typeface="+mn-lt"/>
          <a:ea typeface="+mn-ea"/>
          <a:cs typeface="+mn-cs"/>
        </a:defRPr>
      </a:lvl1pPr>
      <a:lvl2pPr marL="482941" algn="l" defTabSz="965885" rtl="0" eaLnBrk="1" latinLnBrk="0" hangingPunct="1">
        <a:defRPr sz="1902" kern="1200">
          <a:solidFill>
            <a:schemeClr val="tx1"/>
          </a:solidFill>
          <a:latin typeface="+mn-lt"/>
          <a:ea typeface="+mn-ea"/>
          <a:cs typeface="+mn-cs"/>
        </a:defRPr>
      </a:lvl2pPr>
      <a:lvl3pPr marL="965885" algn="l" defTabSz="965885" rtl="0" eaLnBrk="1" latinLnBrk="0" hangingPunct="1">
        <a:defRPr sz="1902" kern="1200">
          <a:solidFill>
            <a:schemeClr val="tx1"/>
          </a:solidFill>
          <a:latin typeface="+mn-lt"/>
          <a:ea typeface="+mn-ea"/>
          <a:cs typeface="+mn-cs"/>
        </a:defRPr>
      </a:lvl3pPr>
      <a:lvl4pPr marL="1448826" algn="l" defTabSz="965885" rtl="0" eaLnBrk="1" latinLnBrk="0" hangingPunct="1">
        <a:defRPr sz="1902" kern="1200">
          <a:solidFill>
            <a:schemeClr val="tx1"/>
          </a:solidFill>
          <a:latin typeface="+mn-lt"/>
          <a:ea typeface="+mn-ea"/>
          <a:cs typeface="+mn-cs"/>
        </a:defRPr>
      </a:lvl4pPr>
      <a:lvl5pPr marL="1931768" algn="l" defTabSz="965885" rtl="0" eaLnBrk="1" latinLnBrk="0" hangingPunct="1">
        <a:defRPr sz="1902" kern="1200">
          <a:solidFill>
            <a:schemeClr val="tx1"/>
          </a:solidFill>
          <a:latin typeface="+mn-lt"/>
          <a:ea typeface="+mn-ea"/>
          <a:cs typeface="+mn-cs"/>
        </a:defRPr>
      </a:lvl5pPr>
      <a:lvl6pPr marL="2414711" algn="l" defTabSz="965885" rtl="0" eaLnBrk="1" latinLnBrk="0" hangingPunct="1">
        <a:defRPr sz="1902" kern="1200">
          <a:solidFill>
            <a:schemeClr val="tx1"/>
          </a:solidFill>
          <a:latin typeface="+mn-lt"/>
          <a:ea typeface="+mn-ea"/>
          <a:cs typeface="+mn-cs"/>
        </a:defRPr>
      </a:lvl6pPr>
      <a:lvl7pPr marL="2897651" algn="l" defTabSz="965885" rtl="0" eaLnBrk="1" latinLnBrk="0" hangingPunct="1">
        <a:defRPr sz="1902" kern="1200">
          <a:solidFill>
            <a:schemeClr val="tx1"/>
          </a:solidFill>
          <a:latin typeface="+mn-lt"/>
          <a:ea typeface="+mn-ea"/>
          <a:cs typeface="+mn-cs"/>
        </a:defRPr>
      </a:lvl7pPr>
      <a:lvl8pPr marL="3380593" algn="l" defTabSz="965885" rtl="0" eaLnBrk="1" latinLnBrk="0" hangingPunct="1">
        <a:defRPr sz="1902" kern="1200">
          <a:solidFill>
            <a:schemeClr val="tx1"/>
          </a:solidFill>
          <a:latin typeface="+mn-lt"/>
          <a:ea typeface="+mn-ea"/>
          <a:cs typeface="+mn-cs"/>
        </a:defRPr>
      </a:lvl8pPr>
      <a:lvl9pPr marL="3863535" algn="l" defTabSz="965885"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5.png"/><Relationship Id="rId2" Type="http://schemas.openxmlformats.org/officeDocument/2006/relationships/slideLayout" Target="../slideLayouts/slideLayout47.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3D4D49-B352-AE4C-BCC4-9EC265293BBC}"/>
              </a:ext>
            </a:extLst>
          </p:cNvPr>
          <p:cNvPicPr>
            <a:picLocks noChangeAspect="1"/>
          </p:cNvPicPr>
          <p:nvPr/>
        </p:nvPicPr>
        <p:blipFill>
          <a:blip r:embed="rId3" cstate="email">
            <a:alphaModFix amt="34000"/>
            <a:extLst>
              <a:ext uri="{BEBA8EAE-BF5A-486C-A8C5-ECC9F3942E4B}">
                <a14:imgProps xmlns:a14="http://schemas.microsoft.com/office/drawing/2010/main">
                  <a14:imgLayer r:embed="rId4">
                    <a14:imgEffect>
                      <a14:brightnessContrast bright="12000"/>
                    </a14:imgEffect>
                  </a14:imgLayer>
                </a14:imgProps>
              </a:ext>
              <a:ext uri="{28A0092B-C50C-407E-A947-70E740481C1C}">
                <a14:useLocalDpi xmlns:a14="http://schemas.microsoft.com/office/drawing/2010/main"/>
              </a:ext>
            </a:extLst>
          </a:blip>
          <a:stretch>
            <a:fillRect/>
          </a:stretch>
        </p:blipFill>
        <p:spPr>
          <a:xfrm>
            <a:off x="5639" y="3172"/>
            <a:ext cx="12180722" cy="6854828"/>
          </a:xfrm>
          <a:prstGeom prst="rect">
            <a:avLst/>
          </a:prstGeom>
          <a:solidFill>
            <a:srgbClr val="40AFF0"/>
          </a:solidFill>
        </p:spPr>
      </p:pic>
      <p:sp>
        <p:nvSpPr>
          <p:cNvPr id="13" name="Rectangle 12">
            <a:extLst>
              <a:ext uri="{FF2B5EF4-FFF2-40B4-BE49-F238E27FC236}">
                <a16:creationId xmlns:a16="http://schemas.microsoft.com/office/drawing/2014/main" id="{89DEEB50-1C09-5349-9FAC-C0974C42E742}"/>
              </a:ext>
            </a:extLst>
          </p:cNvPr>
          <p:cNvSpPr/>
          <p:nvPr/>
        </p:nvSpPr>
        <p:spPr bwMode="auto">
          <a:xfrm>
            <a:off x="5639" y="1"/>
            <a:ext cx="10342929" cy="6858000"/>
          </a:xfrm>
          <a:prstGeom prst="rect">
            <a:avLst/>
          </a:prstGeom>
          <a:gradFill flip="none" rotWithShape="1">
            <a:gsLst>
              <a:gs pos="41000">
                <a:srgbClr val="2E70C0">
                  <a:alpha val="0"/>
                </a:srgbClr>
              </a:gs>
              <a:gs pos="92000">
                <a:srgbClr val="2E70C0">
                  <a:alpha val="71000"/>
                </a:srgbClr>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56" tIns="47956" rIns="47956" bIns="47956" numCol="1" rtlCol="0" anchor="t" anchorCtr="0" compatLnSpc="1">
            <a:prstTxWarp prst="textNoShape">
              <a:avLst/>
            </a:prstTxWarp>
          </a:bodyPr>
          <a:lstStyle/>
          <a:p>
            <a:pPr defTabSz="456865"/>
            <a:endParaRPr lang="en-US" sz="932" dirty="0">
              <a:solidFill>
                <a:srgbClr val="000000"/>
              </a:solidFill>
              <a:latin typeface="IBM Plex Sans" charset="0"/>
              <a:ea typeface="IBM Plex Sans" charset="0"/>
              <a:cs typeface="IBM Plex Sans" charset="0"/>
            </a:endParaRPr>
          </a:p>
        </p:txBody>
      </p:sp>
      <p:sp>
        <p:nvSpPr>
          <p:cNvPr id="12" name="Title"/>
          <p:cNvSpPr>
            <a:spLocks noGrp="1"/>
          </p:cNvSpPr>
          <p:nvPr>
            <p:ph type="title"/>
          </p:nvPr>
        </p:nvSpPr>
        <p:spPr>
          <a:xfrm>
            <a:off x="310157" y="2579075"/>
            <a:ext cx="8060213" cy="2800431"/>
          </a:xfrm>
        </p:spPr>
        <p:txBody>
          <a:bodyPr/>
          <a:lstStyle/>
          <a:p>
            <a:pPr defTabSz="1217995">
              <a:lnSpc>
                <a:spcPct val="80000"/>
              </a:lnSpc>
            </a:pPr>
            <a:r>
              <a:rPr lang="en-US" sz="4396" dirty="0">
                <a:latin typeface="+mj-lt"/>
              </a:rPr>
              <a:t>Application of Knowledge Graphs in Life Sciences  </a:t>
            </a:r>
            <a:br>
              <a:rPr lang="en-US" sz="4396" dirty="0">
                <a:latin typeface="+mj-lt"/>
              </a:rPr>
            </a:br>
            <a:br>
              <a:rPr lang="en-US" sz="4396" dirty="0">
                <a:latin typeface="+mj-lt"/>
              </a:rPr>
            </a:br>
            <a:r>
              <a:rPr lang="en-US" sz="2800" i="1" dirty="0">
                <a:latin typeface="+mj-lt"/>
              </a:rPr>
              <a:t>Diseases, Drugs &amp; Pathogens, Drug Discovery</a:t>
            </a:r>
            <a:br>
              <a:rPr lang="en-US" sz="4396" dirty="0">
                <a:latin typeface="+mj-lt"/>
              </a:rPr>
            </a:br>
            <a:r>
              <a:rPr lang="en-US" sz="4396" dirty="0">
                <a:latin typeface="+mj-lt"/>
              </a:rPr>
              <a:t> </a:t>
            </a:r>
            <a:br>
              <a:rPr lang="en-US" sz="5861" spc="-200" dirty="0">
                <a:latin typeface="IBM Plex Sans Thin" panose="020B0203050000000000" pitchFamily="34" charset="77"/>
              </a:rPr>
            </a:br>
            <a:br>
              <a:rPr lang="en-US" dirty="0">
                <a:ea typeface=""/>
                <a:cs typeface=""/>
              </a:rPr>
            </a:br>
            <a:r>
              <a:rPr lang="en-US" dirty="0">
                <a:ea typeface=""/>
                <a:cs typeface=""/>
              </a:rPr>
              <a:t>—</a:t>
            </a:r>
            <a:br>
              <a:rPr lang="en-US" dirty="0">
                <a:ea typeface=""/>
                <a:cs typeface=""/>
              </a:rPr>
            </a:br>
            <a:r>
              <a:rPr lang="en-US" dirty="0">
                <a:ea typeface=""/>
                <a:cs typeface=""/>
              </a:rPr>
              <a:t>January 2023</a:t>
            </a:r>
            <a:endParaRPr lang="en-US" sz="1865" dirty="0">
              <a:latin typeface="+mn-lt"/>
            </a:endParaRPr>
          </a:p>
        </p:txBody>
      </p:sp>
      <p:pic>
        <p:nvPicPr>
          <p:cNvPr id="5" name="Picture 4">
            <a:extLst>
              <a:ext uri="{FF2B5EF4-FFF2-40B4-BE49-F238E27FC236}">
                <a16:creationId xmlns:a16="http://schemas.microsoft.com/office/drawing/2014/main" id="{77B5990A-4A55-6A40-AEEB-75FCB0646D89}"/>
              </a:ext>
            </a:extLst>
          </p:cNvPr>
          <p:cNvPicPr>
            <a:picLocks noChangeAspect="1"/>
          </p:cNvPicPr>
          <p:nvPr/>
        </p:nvPicPr>
        <p:blipFill>
          <a:blip r:embed="rId5"/>
          <a:stretch>
            <a:fillRect/>
          </a:stretch>
        </p:blipFill>
        <p:spPr>
          <a:xfrm>
            <a:off x="7088636" y="568933"/>
            <a:ext cx="5018643" cy="4810573"/>
          </a:xfrm>
          <a:prstGeom prst="rect">
            <a:avLst/>
          </a:prstGeom>
        </p:spPr>
      </p:pic>
      <p:sp>
        <p:nvSpPr>
          <p:cNvPr id="16" name="Footer Placeholder">
            <a:extLst>
              <a:ext uri="{FF2B5EF4-FFF2-40B4-BE49-F238E27FC236}">
                <a16:creationId xmlns:a16="http://schemas.microsoft.com/office/drawing/2014/main" id="{0AF16610-B8D7-FB4D-A192-E0FC68251E61}"/>
              </a:ext>
            </a:extLst>
          </p:cNvPr>
          <p:cNvSpPr txBox="1">
            <a:spLocks/>
          </p:cNvSpPr>
          <p:nvPr/>
        </p:nvSpPr>
        <p:spPr>
          <a:xfrm>
            <a:off x="310157" y="6382699"/>
            <a:ext cx="1952410" cy="222250"/>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kern="1200">
                <a:solidFill>
                  <a:schemeClr val="tx1"/>
                </a:solidFill>
                <a:latin typeface="IBM Plex Sans" panose="020B05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defTabSz="913741">
              <a:defRPr/>
            </a:pPr>
            <a:r>
              <a:rPr lang="en-US" sz="799" dirty="0">
                <a:solidFill>
                  <a:srgbClr val="FFFFFF"/>
                </a:solidFill>
              </a:rPr>
              <a:t>IBM Confidential</a:t>
            </a:r>
          </a:p>
        </p:txBody>
      </p:sp>
      <p:pic>
        <p:nvPicPr>
          <p:cNvPr id="15" name="Picture 14" descr="Icon&#10;&#10;Description automatically generated">
            <a:extLst>
              <a:ext uri="{FF2B5EF4-FFF2-40B4-BE49-F238E27FC236}">
                <a16:creationId xmlns:a16="http://schemas.microsoft.com/office/drawing/2014/main" id="{58867BA9-F9D6-F540-B71A-882F3494C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94043" y="1346454"/>
            <a:ext cx="913554" cy="365334"/>
          </a:xfrm>
          <a:prstGeom prst="rect">
            <a:avLst/>
          </a:prstGeom>
        </p:spPr>
      </p:pic>
      <p:cxnSp>
        <p:nvCxnSpPr>
          <p:cNvPr id="17" name="Straight Connector 16">
            <a:extLst>
              <a:ext uri="{FF2B5EF4-FFF2-40B4-BE49-F238E27FC236}">
                <a16:creationId xmlns:a16="http://schemas.microsoft.com/office/drawing/2014/main" id="{6D6DAE9B-8E3F-B34C-B4DF-AD925316FECB}"/>
              </a:ext>
            </a:extLst>
          </p:cNvPr>
          <p:cNvCxnSpPr>
            <a:cxnSpLocks/>
          </p:cNvCxnSpPr>
          <p:nvPr/>
        </p:nvCxnSpPr>
        <p:spPr>
          <a:xfrm>
            <a:off x="2409838" y="1238598"/>
            <a:ext cx="0" cy="59043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6D4622C-AEED-0F4C-913A-40107FBD119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83115" y="1140886"/>
            <a:ext cx="1938483" cy="864567"/>
          </a:xfrm>
          <a:prstGeom prst="rect">
            <a:avLst/>
          </a:prstGeom>
        </p:spPr>
      </p:pic>
    </p:spTree>
    <p:extLst>
      <p:ext uri="{BB962C8B-B14F-4D97-AF65-F5344CB8AC3E}">
        <p14:creationId xmlns:p14="http://schemas.microsoft.com/office/powerpoint/2010/main" val="2451898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7A4FB6-A18C-2163-5338-0E2E9FA9C068}"/>
              </a:ext>
            </a:extLst>
          </p:cNvPr>
          <p:cNvPicPr/>
          <p:nvPr/>
        </p:nvPicPr>
        <p:blipFill>
          <a:blip r:embed="rId2"/>
          <a:stretch/>
        </p:blipFill>
        <p:spPr>
          <a:xfrm>
            <a:off x="318851" y="3583194"/>
            <a:ext cx="4296943" cy="3125782"/>
          </a:xfrm>
          <a:prstGeom prst="rect">
            <a:avLst/>
          </a:prstGeom>
          <a:ln w="0">
            <a:noFill/>
          </a:ln>
        </p:spPr>
      </p:pic>
      <p:pic>
        <p:nvPicPr>
          <p:cNvPr id="4" name="Picture 3">
            <a:extLst>
              <a:ext uri="{FF2B5EF4-FFF2-40B4-BE49-F238E27FC236}">
                <a16:creationId xmlns:a16="http://schemas.microsoft.com/office/drawing/2014/main" id="{0DDBAEAE-D1B0-5840-69B7-A9337A340610}"/>
              </a:ext>
            </a:extLst>
          </p:cNvPr>
          <p:cNvPicPr/>
          <p:nvPr/>
        </p:nvPicPr>
        <p:blipFill>
          <a:blip r:embed="rId3"/>
          <a:stretch/>
        </p:blipFill>
        <p:spPr>
          <a:xfrm>
            <a:off x="9559363" y="3731933"/>
            <a:ext cx="1354886" cy="3089691"/>
          </a:xfrm>
          <a:prstGeom prst="rect">
            <a:avLst/>
          </a:prstGeom>
          <a:ln w="0">
            <a:noFill/>
          </a:ln>
        </p:spPr>
      </p:pic>
      <p:pic>
        <p:nvPicPr>
          <p:cNvPr id="5" name="Picture 4">
            <a:extLst>
              <a:ext uri="{FF2B5EF4-FFF2-40B4-BE49-F238E27FC236}">
                <a16:creationId xmlns:a16="http://schemas.microsoft.com/office/drawing/2014/main" id="{C75ED8F6-1614-C42E-D0BE-6788AE0DF247}"/>
              </a:ext>
            </a:extLst>
          </p:cNvPr>
          <p:cNvPicPr/>
          <p:nvPr/>
        </p:nvPicPr>
        <p:blipFill>
          <a:blip r:embed="rId4"/>
          <a:stretch/>
        </p:blipFill>
        <p:spPr>
          <a:xfrm>
            <a:off x="5293838" y="3731933"/>
            <a:ext cx="3276600" cy="2933571"/>
          </a:xfrm>
          <a:prstGeom prst="rect">
            <a:avLst/>
          </a:prstGeom>
          <a:ln w="0">
            <a:noFill/>
          </a:ln>
        </p:spPr>
      </p:pic>
      <p:sp>
        <p:nvSpPr>
          <p:cNvPr id="6" name="TextBox 21">
            <a:extLst>
              <a:ext uri="{FF2B5EF4-FFF2-40B4-BE49-F238E27FC236}">
                <a16:creationId xmlns:a16="http://schemas.microsoft.com/office/drawing/2014/main" id="{CEAD17A1-D875-BA36-D1FF-583F6560538C}"/>
              </a:ext>
            </a:extLst>
          </p:cNvPr>
          <p:cNvSpPr/>
          <p:nvPr/>
        </p:nvSpPr>
        <p:spPr>
          <a:xfrm>
            <a:off x="0" y="898353"/>
            <a:ext cx="8320500" cy="73721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6000" indent="-216000">
              <a:lnSpc>
                <a:spcPct val="100000"/>
              </a:lnSpc>
              <a:buClr>
                <a:srgbClr val="FF0000"/>
              </a:buClr>
              <a:buFont typeface="Wingdings" charset="2"/>
              <a:buChar char=""/>
            </a:pPr>
            <a:r>
              <a:rPr lang="en-US" sz="2000" b="1" u="sng" strike="noStrike" spc="-1" dirty="0">
                <a:solidFill>
                  <a:srgbClr val="FF860D"/>
                </a:solidFill>
                <a:uFillTx/>
                <a:latin typeface="Calibri"/>
                <a:ea typeface="DejaVu Sans"/>
              </a:rPr>
              <a:t>Louvain Algorithm:</a:t>
            </a:r>
            <a:endParaRPr lang="en-IN" sz="2000" b="0" strike="noStrike" spc="-1" dirty="0">
              <a:latin typeface="Arial"/>
            </a:endParaRPr>
          </a:p>
          <a:p>
            <a:pPr marL="216000" indent="-216000">
              <a:lnSpc>
                <a:spcPct val="100000"/>
              </a:lnSpc>
              <a:buClr>
                <a:srgbClr val="FF0000"/>
              </a:buClr>
              <a:buFont typeface="Wingdings" charset="2"/>
              <a:buChar char=""/>
            </a:pPr>
            <a:r>
              <a:rPr lang="en-US" sz="1100" b="0" strike="noStrike" spc="-1" dirty="0">
                <a:solidFill>
                  <a:srgbClr val="000000"/>
                </a:solidFill>
                <a:latin typeface="Calibri"/>
                <a:ea typeface="DejaVu Sans"/>
              </a:rPr>
              <a:t>Louvain is an unsupervised algorithm (does not require the input of the number of communities nor their sizes before execution) divided in 2 phases: Modularity Optimization and Community Aggregation  </a:t>
            </a:r>
            <a:endParaRPr lang="en-IN" sz="1100" b="0" strike="noStrike" spc="-1" dirty="0">
              <a:latin typeface="Arial"/>
            </a:endParaRPr>
          </a:p>
        </p:txBody>
      </p:sp>
      <p:pic>
        <p:nvPicPr>
          <p:cNvPr id="7" name="Picture 6">
            <a:extLst>
              <a:ext uri="{FF2B5EF4-FFF2-40B4-BE49-F238E27FC236}">
                <a16:creationId xmlns:a16="http://schemas.microsoft.com/office/drawing/2014/main" id="{30E5F495-EC75-74F6-42E4-3F4C27625C38}"/>
              </a:ext>
            </a:extLst>
          </p:cNvPr>
          <p:cNvPicPr/>
          <p:nvPr/>
        </p:nvPicPr>
        <p:blipFill>
          <a:blip r:embed="rId5"/>
          <a:stretch/>
        </p:blipFill>
        <p:spPr>
          <a:xfrm>
            <a:off x="702513" y="1730946"/>
            <a:ext cx="5393486" cy="1162097"/>
          </a:xfrm>
          <a:prstGeom prst="rect">
            <a:avLst/>
          </a:prstGeom>
          <a:ln w="0">
            <a:noFill/>
          </a:ln>
        </p:spPr>
      </p:pic>
      <p:pic>
        <p:nvPicPr>
          <p:cNvPr id="8" name="Picture 7">
            <a:extLst>
              <a:ext uri="{FF2B5EF4-FFF2-40B4-BE49-F238E27FC236}">
                <a16:creationId xmlns:a16="http://schemas.microsoft.com/office/drawing/2014/main" id="{5B48BC9A-8C50-E176-FBFD-5F34A42D4CF0}"/>
              </a:ext>
            </a:extLst>
          </p:cNvPr>
          <p:cNvPicPr/>
          <p:nvPr/>
        </p:nvPicPr>
        <p:blipFill>
          <a:blip r:embed="rId6"/>
          <a:stretch/>
        </p:blipFill>
        <p:spPr>
          <a:xfrm>
            <a:off x="8646533" y="232407"/>
            <a:ext cx="3349525" cy="2478136"/>
          </a:xfrm>
          <a:prstGeom prst="rect">
            <a:avLst/>
          </a:prstGeom>
          <a:ln w="0">
            <a:noFill/>
          </a:ln>
        </p:spPr>
      </p:pic>
      <p:grpSp>
        <p:nvGrpSpPr>
          <p:cNvPr id="9" name="Group 8">
            <a:extLst>
              <a:ext uri="{FF2B5EF4-FFF2-40B4-BE49-F238E27FC236}">
                <a16:creationId xmlns:a16="http://schemas.microsoft.com/office/drawing/2014/main" id="{8BB84F97-C2EA-8F9E-EDDB-74884474069F}"/>
              </a:ext>
            </a:extLst>
          </p:cNvPr>
          <p:cNvGrpSpPr/>
          <p:nvPr/>
        </p:nvGrpSpPr>
        <p:grpSpPr>
          <a:xfrm>
            <a:off x="0" y="132480"/>
            <a:ext cx="8469086" cy="767520"/>
            <a:chOff x="0" y="120240"/>
            <a:chExt cx="10259640" cy="767520"/>
          </a:xfrm>
        </p:grpSpPr>
        <p:sp>
          <p:nvSpPr>
            <p:cNvPr id="10" name="Rectangle 9">
              <a:extLst>
                <a:ext uri="{FF2B5EF4-FFF2-40B4-BE49-F238E27FC236}">
                  <a16:creationId xmlns:a16="http://schemas.microsoft.com/office/drawing/2014/main" id="{5CADC02D-2B7A-2B3F-D765-8F1A4BA95FDC}"/>
                </a:ext>
              </a:extLst>
            </p:cNvPr>
            <p:cNvSpPr/>
            <p:nvPr/>
          </p:nvSpPr>
          <p:spPr>
            <a:xfrm>
              <a:off x="0" y="120240"/>
              <a:ext cx="10259640" cy="76752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11" name="TextBox 19">
              <a:extLst>
                <a:ext uri="{FF2B5EF4-FFF2-40B4-BE49-F238E27FC236}">
                  <a16:creationId xmlns:a16="http://schemas.microsoft.com/office/drawing/2014/main" id="{92DC264F-F0C9-45AC-946E-8D516DE2FB07}"/>
                </a:ext>
              </a:extLst>
            </p:cNvPr>
            <p:cNvSpPr/>
            <p:nvPr/>
          </p:nvSpPr>
          <p:spPr>
            <a:xfrm>
              <a:off x="0" y="456462"/>
              <a:ext cx="10079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dirty="0">
                  <a:solidFill>
                    <a:srgbClr val="FFFFFF"/>
                  </a:solidFill>
                  <a:latin typeface="Poppins SemiBold"/>
                  <a:ea typeface="Roboto Light"/>
                </a:rPr>
                <a:t>Discovering Communities within Diseases Using Louvain Algorithm</a:t>
              </a:r>
              <a:endParaRPr lang="en-IN" sz="1800" b="0" strike="noStrike" spc="-1" dirty="0">
                <a:latin typeface="Arial"/>
              </a:endParaRPr>
            </a:p>
          </p:txBody>
        </p:sp>
      </p:grpSp>
      <p:sp>
        <p:nvSpPr>
          <p:cNvPr id="12" name="TextBox 19">
            <a:extLst>
              <a:ext uri="{FF2B5EF4-FFF2-40B4-BE49-F238E27FC236}">
                <a16:creationId xmlns:a16="http://schemas.microsoft.com/office/drawing/2014/main" id="{D9C5942A-5517-68DE-6F6E-99588A85309F}"/>
              </a:ext>
            </a:extLst>
          </p:cNvPr>
          <p:cNvSpPr/>
          <p:nvPr/>
        </p:nvSpPr>
        <p:spPr>
          <a:xfrm>
            <a:off x="0" y="96390"/>
            <a:ext cx="83205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IN" sz="1800" b="0" strike="noStrike" spc="-1" dirty="0">
                <a:solidFill>
                  <a:srgbClr val="FFC000"/>
                </a:solidFill>
                <a:latin typeface="Arial"/>
              </a:rPr>
              <a:t>Data Science Insight # 1</a:t>
            </a:r>
          </a:p>
        </p:txBody>
      </p:sp>
      <p:sp>
        <p:nvSpPr>
          <p:cNvPr id="13" name="Oval 12">
            <a:extLst>
              <a:ext uri="{FF2B5EF4-FFF2-40B4-BE49-F238E27FC236}">
                <a16:creationId xmlns:a16="http://schemas.microsoft.com/office/drawing/2014/main" id="{17F0AE83-7440-BF01-557D-D2A156B3243E}"/>
              </a:ext>
            </a:extLst>
          </p:cNvPr>
          <p:cNvSpPr/>
          <p:nvPr/>
        </p:nvSpPr>
        <p:spPr bwMode="auto">
          <a:xfrm>
            <a:off x="3791610" y="4247616"/>
            <a:ext cx="522514" cy="293914"/>
          </a:xfrm>
          <a:prstGeom prst="ellips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
        <p:nvSpPr>
          <p:cNvPr id="14" name="Freeform 13">
            <a:extLst>
              <a:ext uri="{FF2B5EF4-FFF2-40B4-BE49-F238E27FC236}">
                <a16:creationId xmlns:a16="http://schemas.microsoft.com/office/drawing/2014/main" id="{8ACE0505-FCD2-B03C-54D1-1CDB2016DE41}"/>
              </a:ext>
            </a:extLst>
          </p:cNvPr>
          <p:cNvSpPr/>
          <p:nvPr/>
        </p:nvSpPr>
        <p:spPr bwMode="auto">
          <a:xfrm>
            <a:off x="4314124" y="4247616"/>
            <a:ext cx="979714" cy="450489"/>
          </a:xfrm>
          <a:custGeom>
            <a:avLst/>
            <a:gdLst>
              <a:gd name="connsiteX0" fmla="*/ 0 w 979714"/>
              <a:gd name="connsiteY0" fmla="*/ 208116 h 607063"/>
              <a:gd name="connsiteX1" fmla="*/ 130629 w 979714"/>
              <a:gd name="connsiteY1" fmla="*/ 1287 h 607063"/>
              <a:gd name="connsiteX2" fmla="*/ 598714 w 979714"/>
              <a:gd name="connsiteY2" fmla="*/ 295202 h 607063"/>
              <a:gd name="connsiteX3" fmla="*/ 674914 w 979714"/>
              <a:gd name="connsiteY3" fmla="*/ 567344 h 607063"/>
              <a:gd name="connsiteX4" fmla="*/ 979714 w 979714"/>
              <a:gd name="connsiteY4" fmla="*/ 600002 h 60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607063">
                <a:moveTo>
                  <a:pt x="0" y="208116"/>
                </a:moveTo>
                <a:cubicBezTo>
                  <a:pt x="15421" y="97444"/>
                  <a:pt x="30843" y="-13227"/>
                  <a:pt x="130629" y="1287"/>
                </a:cubicBezTo>
                <a:cubicBezTo>
                  <a:pt x="230415" y="15801"/>
                  <a:pt x="508000" y="200859"/>
                  <a:pt x="598714" y="295202"/>
                </a:cubicBezTo>
                <a:cubicBezTo>
                  <a:pt x="689428" y="389545"/>
                  <a:pt x="611414" y="516544"/>
                  <a:pt x="674914" y="567344"/>
                </a:cubicBezTo>
                <a:cubicBezTo>
                  <a:pt x="738414" y="618144"/>
                  <a:pt x="859064" y="609073"/>
                  <a:pt x="979714" y="600002"/>
                </a:cubicBezTo>
              </a:path>
            </a:pathLst>
          </a:cu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93C6E6A7-AA4B-774A-9CA9-FB4480865355}"/>
              </a:ext>
            </a:extLst>
          </p:cNvPr>
          <p:cNvSpPr txBox="1"/>
          <p:nvPr/>
        </p:nvSpPr>
        <p:spPr>
          <a:xfrm>
            <a:off x="1088571" y="3354504"/>
            <a:ext cx="3331028" cy="215444"/>
          </a:xfrm>
          <a:prstGeom prst="rect">
            <a:avLst/>
          </a:prstGeom>
          <a:noFill/>
          <a:ln>
            <a:noFill/>
          </a:ln>
        </p:spPr>
        <p:txBody>
          <a:bodyPr wrap="square" lIns="0" tIns="0" rIns="0" bIns="0" rtlCol="0">
            <a:spAutoFit/>
          </a:bodyPr>
          <a:lstStyle/>
          <a:p>
            <a:pPr algn="l"/>
            <a:r>
              <a:rPr lang="en-US" sz="1400" dirty="0">
                <a:latin typeface="IBM Plex Sans" charset="0"/>
                <a:ea typeface="IBM Plex Sans" charset="0"/>
                <a:cs typeface="IBM Plex Sans" charset="0"/>
              </a:rPr>
              <a:t>Various communities of Diseases</a:t>
            </a:r>
          </a:p>
        </p:txBody>
      </p:sp>
      <p:cxnSp>
        <p:nvCxnSpPr>
          <p:cNvPr id="18" name="Straight Connector 17">
            <a:extLst>
              <a:ext uri="{FF2B5EF4-FFF2-40B4-BE49-F238E27FC236}">
                <a16:creationId xmlns:a16="http://schemas.microsoft.com/office/drawing/2014/main" id="{22343D57-C6AB-48A0-2378-FE6E14E24B26}"/>
              </a:ext>
            </a:extLst>
          </p:cNvPr>
          <p:cNvCxnSpPr/>
          <p:nvPr/>
        </p:nvCxnSpPr>
        <p:spPr bwMode="auto">
          <a:xfrm>
            <a:off x="0" y="3178629"/>
            <a:ext cx="12192000" cy="0"/>
          </a:xfrm>
          <a:prstGeom prst="line">
            <a:avLst/>
          </a:prstGeom>
          <a:ln w="190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47CBCC4-9F87-FFCC-EAB5-926C2C21B7F7}"/>
              </a:ext>
            </a:extLst>
          </p:cNvPr>
          <p:cNvSpPr txBox="1"/>
          <p:nvPr/>
        </p:nvSpPr>
        <p:spPr>
          <a:xfrm>
            <a:off x="1219200" y="3070906"/>
            <a:ext cx="762000" cy="215444"/>
          </a:xfrm>
          <a:prstGeom prst="rect">
            <a:avLst/>
          </a:prstGeom>
          <a:solidFill>
            <a:schemeClr val="bg1"/>
          </a:solidFill>
          <a:ln>
            <a:noFill/>
          </a:ln>
        </p:spPr>
        <p:txBody>
          <a:bodyPr wrap="square" lIns="0" tIns="0" rIns="0" bIns="0" rtlCol="0">
            <a:spAutoFit/>
          </a:bodyPr>
          <a:lstStyle/>
          <a:p>
            <a:pPr algn="ctr"/>
            <a:r>
              <a:rPr lang="en-US" sz="1400" dirty="0">
                <a:latin typeface="IBM Plex Sans" charset="0"/>
                <a:ea typeface="IBM Plex Sans" charset="0"/>
                <a:cs typeface="IBM Plex Sans" charset="0"/>
              </a:rPr>
              <a:t>Insight</a:t>
            </a:r>
          </a:p>
        </p:txBody>
      </p:sp>
      <p:sp>
        <p:nvSpPr>
          <p:cNvPr id="21" name="Freeform 20">
            <a:extLst>
              <a:ext uri="{FF2B5EF4-FFF2-40B4-BE49-F238E27FC236}">
                <a16:creationId xmlns:a16="http://schemas.microsoft.com/office/drawing/2014/main" id="{CA728B10-F6DA-1846-2AE6-8ECA1A6F483B}"/>
              </a:ext>
            </a:extLst>
          </p:cNvPr>
          <p:cNvSpPr/>
          <p:nvPr/>
        </p:nvSpPr>
        <p:spPr bwMode="auto">
          <a:xfrm>
            <a:off x="8501743" y="4201886"/>
            <a:ext cx="1153886" cy="559966"/>
          </a:xfrm>
          <a:custGeom>
            <a:avLst/>
            <a:gdLst>
              <a:gd name="connsiteX0" fmla="*/ 0 w 1153886"/>
              <a:gd name="connsiteY0" fmla="*/ 511628 h 559966"/>
              <a:gd name="connsiteX1" fmla="*/ 598714 w 1153886"/>
              <a:gd name="connsiteY1" fmla="*/ 522514 h 559966"/>
              <a:gd name="connsiteX2" fmla="*/ 576943 w 1153886"/>
              <a:gd name="connsiteY2" fmla="*/ 97971 h 559966"/>
              <a:gd name="connsiteX3" fmla="*/ 1153886 w 1153886"/>
              <a:gd name="connsiteY3" fmla="*/ 0 h 559966"/>
            </a:gdLst>
            <a:ahLst/>
            <a:cxnLst>
              <a:cxn ang="0">
                <a:pos x="connsiteX0" y="connsiteY0"/>
              </a:cxn>
              <a:cxn ang="0">
                <a:pos x="connsiteX1" y="connsiteY1"/>
              </a:cxn>
              <a:cxn ang="0">
                <a:pos x="connsiteX2" y="connsiteY2"/>
              </a:cxn>
              <a:cxn ang="0">
                <a:pos x="connsiteX3" y="connsiteY3"/>
              </a:cxn>
            </a:cxnLst>
            <a:rect l="l" t="t" r="r" b="b"/>
            <a:pathLst>
              <a:path w="1153886" h="559966">
                <a:moveTo>
                  <a:pt x="0" y="511628"/>
                </a:moveTo>
                <a:cubicBezTo>
                  <a:pt x="251278" y="551542"/>
                  <a:pt x="502557" y="591457"/>
                  <a:pt x="598714" y="522514"/>
                </a:cubicBezTo>
                <a:cubicBezTo>
                  <a:pt x="694871" y="453571"/>
                  <a:pt x="484414" y="185057"/>
                  <a:pt x="576943" y="97971"/>
                </a:cubicBezTo>
                <a:cubicBezTo>
                  <a:pt x="669472" y="10885"/>
                  <a:pt x="911679" y="5442"/>
                  <a:pt x="1153886" y="0"/>
                </a:cubicBezTo>
              </a:path>
            </a:pathLst>
          </a:cu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322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68BAA32-31C6-21DF-5474-7042D3B15D4E}"/>
              </a:ext>
            </a:extLst>
          </p:cNvPr>
          <p:cNvGrpSpPr/>
          <p:nvPr/>
        </p:nvGrpSpPr>
        <p:grpSpPr>
          <a:xfrm>
            <a:off x="0" y="132480"/>
            <a:ext cx="10259640" cy="767520"/>
            <a:chOff x="0" y="120240"/>
            <a:chExt cx="10259640" cy="767520"/>
          </a:xfrm>
        </p:grpSpPr>
        <p:sp>
          <p:nvSpPr>
            <p:cNvPr id="4" name="Rectangle 9">
              <a:extLst>
                <a:ext uri="{FF2B5EF4-FFF2-40B4-BE49-F238E27FC236}">
                  <a16:creationId xmlns:a16="http://schemas.microsoft.com/office/drawing/2014/main" id="{CA2F2E71-5C18-031D-BF1E-3114BB485995}"/>
                </a:ext>
              </a:extLst>
            </p:cNvPr>
            <p:cNvSpPr/>
            <p:nvPr/>
          </p:nvSpPr>
          <p:spPr>
            <a:xfrm>
              <a:off x="0" y="120240"/>
              <a:ext cx="10259640" cy="76752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19">
              <a:extLst>
                <a:ext uri="{FF2B5EF4-FFF2-40B4-BE49-F238E27FC236}">
                  <a16:creationId xmlns:a16="http://schemas.microsoft.com/office/drawing/2014/main" id="{897A6F73-9C57-81AF-120F-A672DEBCAED2}"/>
                </a:ext>
              </a:extLst>
            </p:cNvPr>
            <p:cNvSpPr/>
            <p:nvPr/>
          </p:nvSpPr>
          <p:spPr>
            <a:xfrm>
              <a:off x="0" y="480676"/>
              <a:ext cx="10079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dirty="0">
                  <a:solidFill>
                    <a:srgbClr val="FFFFFF"/>
                  </a:solidFill>
                  <a:latin typeface="Poppins SemiBold"/>
                  <a:ea typeface="Roboto Light"/>
                </a:rPr>
                <a:t>Applying Page Rank Algorithm to Diseases </a:t>
              </a:r>
              <a:endParaRPr lang="en-IN" sz="1800" b="0" strike="noStrike" spc="-1" dirty="0">
                <a:latin typeface="Arial"/>
              </a:endParaRPr>
            </a:p>
          </p:txBody>
        </p:sp>
      </p:grpSp>
      <p:sp>
        <p:nvSpPr>
          <p:cNvPr id="6" name="TextBox 1">
            <a:extLst>
              <a:ext uri="{FF2B5EF4-FFF2-40B4-BE49-F238E27FC236}">
                <a16:creationId xmlns:a16="http://schemas.microsoft.com/office/drawing/2014/main" id="{B6649314-DAD4-B452-1BF6-E7F31495B352}"/>
              </a:ext>
            </a:extLst>
          </p:cNvPr>
          <p:cNvSpPr/>
          <p:nvPr/>
        </p:nvSpPr>
        <p:spPr>
          <a:xfrm>
            <a:off x="44999" y="1011960"/>
            <a:ext cx="10259639" cy="219145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6000" indent="-216000">
              <a:lnSpc>
                <a:spcPct val="100000"/>
              </a:lnSpc>
              <a:buClr>
                <a:srgbClr val="FF0000"/>
              </a:buClr>
              <a:buFont typeface="Wingdings" charset="2"/>
              <a:buChar char=""/>
            </a:pPr>
            <a:r>
              <a:rPr lang="en-US" b="1" u="sng" strike="noStrike" spc="-1" dirty="0">
                <a:solidFill>
                  <a:srgbClr val="FF860D"/>
                </a:solidFill>
                <a:uFillTx/>
                <a:latin typeface="Calibri"/>
                <a:ea typeface="DejaVu Sans"/>
              </a:rPr>
              <a:t>PageRank Algorithm:</a:t>
            </a:r>
            <a:endParaRPr lang="en-IN" b="0" strike="noStrike" spc="-1" dirty="0">
              <a:latin typeface="Arial"/>
            </a:endParaRPr>
          </a:p>
          <a:p>
            <a:pPr>
              <a:lnSpc>
                <a:spcPct val="100000"/>
              </a:lnSpc>
              <a:buNone/>
            </a:pPr>
            <a:endParaRPr lang="en-IN" sz="1050" b="0" strike="noStrike" spc="-1" dirty="0">
              <a:latin typeface="Arial"/>
            </a:endParaRPr>
          </a:p>
          <a:p>
            <a:pPr marL="216000" indent="-216000">
              <a:lnSpc>
                <a:spcPct val="100000"/>
              </a:lnSpc>
              <a:buClr>
                <a:srgbClr val="FF0000"/>
              </a:buClr>
              <a:buFont typeface="Wingdings" charset="2"/>
              <a:buChar char=""/>
            </a:pPr>
            <a:r>
              <a:rPr lang="en-US" sz="1100" b="0" strike="noStrike" spc="-1" dirty="0">
                <a:solidFill>
                  <a:srgbClr val="000000"/>
                </a:solidFill>
                <a:latin typeface="Calibri"/>
                <a:ea typeface="DejaVu Sans"/>
              </a:rPr>
              <a:t>PageRank is a link analysis algorithm and it assigns a numerical weighting to each element of a hyperlinked set of documents, such as the World Wide Web, with the purpose of "measuring" its relative importance within the set. </a:t>
            </a:r>
            <a:endParaRPr lang="en-IN" sz="1100" b="0" strike="noStrike" spc="-1" dirty="0">
              <a:latin typeface="Arial"/>
            </a:endParaRPr>
          </a:p>
          <a:p>
            <a:pPr marL="216000" indent="-216000">
              <a:lnSpc>
                <a:spcPct val="100000"/>
              </a:lnSpc>
              <a:buClr>
                <a:srgbClr val="FF0000"/>
              </a:buClr>
              <a:buFont typeface="Wingdings" charset="2"/>
              <a:buChar char=""/>
            </a:pPr>
            <a:r>
              <a:rPr lang="en-US" sz="1100" b="0" strike="noStrike" spc="-1" dirty="0">
                <a:solidFill>
                  <a:srgbClr val="000000"/>
                </a:solidFill>
                <a:latin typeface="Calibri"/>
                <a:ea typeface="DejaVu Sans"/>
              </a:rPr>
              <a:t>The algorithm may be applied to any collection of entities with reciprocal quotations and references. </a:t>
            </a:r>
            <a:endParaRPr lang="en-IN" sz="1100" b="0" strike="noStrike" spc="-1" dirty="0">
              <a:latin typeface="Arial"/>
            </a:endParaRPr>
          </a:p>
          <a:p>
            <a:pPr marL="216000" indent="-216000">
              <a:lnSpc>
                <a:spcPct val="100000"/>
              </a:lnSpc>
              <a:buClr>
                <a:srgbClr val="FF0000"/>
              </a:buClr>
              <a:buFont typeface="Wingdings" charset="2"/>
              <a:buChar char=""/>
            </a:pPr>
            <a:r>
              <a:rPr lang="en-US" sz="1100" b="0" strike="noStrike" spc="-1" dirty="0">
                <a:solidFill>
                  <a:srgbClr val="000000"/>
                </a:solidFill>
                <a:latin typeface="Calibri"/>
                <a:ea typeface="DejaVu Sans"/>
              </a:rPr>
              <a:t>The numerical weight that it assigns to any given element E is referred to as the PageRank of E and denoted by {\</a:t>
            </a:r>
            <a:r>
              <a:rPr lang="en-US" sz="1100" b="0" strike="noStrike" spc="-1" dirty="0" err="1">
                <a:solidFill>
                  <a:srgbClr val="000000"/>
                </a:solidFill>
                <a:latin typeface="Calibri"/>
                <a:ea typeface="DejaVu Sans"/>
              </a:rPr>
              <a:t>displaystyle</a:t>
            </a:r>
            <a:r>
              <a:rPr lang="en-US" sz="1100" b="0" strike="noStrike" spc="-1" dirty="0">
                <a:solidFill>
                  <a:srgbClr val="000000"/>
                </a:solidFill>
                <a:latin typeface="Calibri"/>
                <a:ea typeface="DejaVu Sans"/>
              </a:rPr>
              <a:t> PR(E).}PR(E).</a:t>
            </a:r>
            <a:endParaRPr lang="en-IN" sz="1100" b="0" strike="noStrike" spc="-1" dirty="0">
              <a:latin typeface="Arial"/>
            </a:endParaRPr>
          </a:p>
          <a:p>
            <a:pPr>
              <a:lnSpc>
                <a:spcPct val="100000"/>
              </a:lnSpc>
              <a:buNone/>
            </a:pPr>
            <a:endParaRPr lang="en-IN" sz="3600" b="0" strike="noStrike" spc="-1" dirty="0">
              <a:latin typeface="Arial"/>
            </a:endParaRPr>
          </a:p>
          <a:p>
            <a:pPr>
              <a:lnSpc>
                <a:spcPct val="100000"/>
              </a:lnSpc>
              <a:buNone/>
            </a:pPr>
            <a:endParaRPr lang="en-IN" sz="2400" b="0" strike="noStrike" spc="-1" dirty="0">
              <a:latin typeface="Arial"/>
            </a:endParaRPr>
          </a:p>
        </p:txBody>
      </p:sp>
      <p:pic>
        <p:nvPicPr>
          <p:cNvPr id="8" name="Picture 7">
            <a:extLst>
              <a:ext uri="{FF2B5EF4-FFF2-40B4-BE49-F238E27FC236}">
                <a16:creationId xmlns:a16="http://schemas.microsoft.com/office/drawing/2014/main" id="{C32AC99C-74AC-45FA-7921-F228EFF7F5A2}"/>
              </a:ext>
            </a:extLst>
          </p:cNvPr>
          <p:cNvPicPr/>
          <p:nvPr/>
        </p:nvPicPr>
        <p:blipFill>
          <a:blip r:embed="rId2"/>
          <a:stretch/>
        </p:blipFill>
        <p:spPr>
          <a:xfrm>
            <a:off x="3011280" y="3429000"/>
            <a:ext cx="9180720" cy="3060000"/>
          </a:xfrm>
          <a:prstGeom prst="rect">
            <a:avLst/>
          </a:prstGeom>
          <a:ln w="0">
            <a:noFill/>
          </a:ln>
        </p:spPr>
      </p:pic>
      <p:pic>
        <p:nvPicPr>
          <p:cNvPr id="9" name="Picture 8">
            <a:extLst>
              <a:ext uri="{FF2B5EF4-FFF2-40B4-BE49-F238E27FC236}">
                <a16:creationId xmlns:a16="http://schemas.microsoft.com/office/drawing/2014/main" id="{6E6D17BA-D0D5-4ACC-6803-9F4548667A4F}"/>
              </a:ext>
            </a:extLst>
          </p:cNvPr>
          <p:cNvPicPr/>
          <p:nvPr/>
        </p:nvPicPr>
        <p:blipFill>
          <a:blip r:embed="rId3"/>
          <a:stretch/>
        </p:blipFill>
        <p:spPr>
          <a:xfrm>
            <a:off x="306032" y="3429000"/>
            <a:ext cx="3386880" cy="2847240"/>
          </a:xfrm>
          <a:prstGeom prst="rect">
            <a:avLst/>
          </a:prstGeom>
          <a:ln w="0">
            <a:noFill/>
          </a:ln>
        </p:spPr>
      </p:pic>
      <p:sp>
        <p:nvSpPr>
          <p:cNvPr id="10" name="TextBox 19">
            <a:extLst>
              <a:ext uri="{FF2B5EF4-FFF2-40B4-BE49-F238E27FC236}">
                <a16:creationId xmlns:a16="http://schemas.microsoft.com/office/drawing/2014/main" id="{55532BAD-2516-6058-0062-1D06F862E6C8}"/>
              </a:ext>
            </a:extLst>
          </p:cNvPr>
          <p:cNvSpPr/>
          <p:nvPr/>
        </p:nvSpPr>
        <p:spPr>
          <a:xfrm>
            <a:off x="0" y="96390"/>
            <a:ext cx="83205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IN" sz="1800" b="0" strike="noStrike" spc="-1" dirty="0">
                <a:solidFill>
                  <a:srgbClr val="FFC000"/>
                </a:solidFill>
                <a:latin typeface="Arial"/>
              </a:rPr>
              <a:t>Data Science Insight # 2</a:t>
            </a:r>
          </a:p>
        </p:txBody>
      </p:sp>
      <p:cxnSp>
        <p:nvCxnSpPr>
          <p:cNvPr id="11" name="Straight Connector 10">
            <a:extLst>
              <a:ext uri="{FF2B5EF4-FFF2-40B4-BE49-F238E27FC236}">
                <a16:creationId xmlns:a16="http://schemas.microsoft.com/office/drawing/2014/main" id="{D016A833-1DF2-BFF5-CC70-31631D04D33C}"/>
              </a:ext>
            </a:extLst>
          </p:cNvPr>
          <p:cNvCxnSpPr/>
          <p:nvPr/>
        </p:nvCxnSpPr>
        <p:spPr bwMode="auto">
          <a:xfrm>
            <a:off x="0" y="3178629"/>
            <a:ext cx="12192000" cy="0"/>
          </a:xfrm>
          <a:prstGeom prst="line">
            <a:avLst/>
          </a:prstGeom>
          <a:ln w="1905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900C64A-AEAC-865D-13DB-44830B6F8E4D}"/>
              </a:ext>
            </a:extLst>
          </p:cNvPr>
          <p:cNvSpPr txBox="1"/>
          <p:nvPr/>
        </p:nvSpPr>
        <p:spPr>
          <a:xfrm>
            <a:off x="1219200" y="3070906"/>
            <a:ext cx="762000" cy="215444"/>
          </a:xfrm>
          <a:prstGeom prst="rect">
            <a:avLst/>
          </a:prstGeom>
          <a:solidFill>
            <a:schemeClr val="bg1"/>
          </a:solidFill>
          <a:ln>
            <a:noFill/>
          </a:ln>
        </p:spPr>
        <p:txBody>
          <a:bodyPr wrap="square" lIns="0" tIns="0" rIns="0" bIns="0" rtlCol="0">
            <a:spAutoFit/>
          </a:bodyPr>
          <a:lstStyle/>
          <a:p>
            <a:pPr algn="ctr"/>
            <a:r>
              <a:rPr lang="en-US" sz="1400" dirty="0">
                <a:latin typeface="IBM Plex Sans" charset="0"/>
                <a:ea typeface="IBM Plex Sans" charset="0"/>
                <a:cs typeface="IBM Plex Sans" charset="0"/>
              </a:rPr>
              <a:t>Insight</a:t>
            </a:r>
          </a:p>
        </p:txBody>
      </p:sp>
      <p:sp>
        <p:nvSpPr>
          <p:cNvPr id="13" name="Rectangle 12">
            <a:extLst>
              <a:ext uri="{FF2B5EF4-FFF2-40B4-BE49-F238E27FC236}">
                <a16:creationId xmlns:a16="http://schemas.microsoft.com/office/drawing/2014/main" id="{8A490E3D-3547-C7FA-AFBE-A7E3C01743D4}"/>
              </a:ext>
            </a:extLst>
          </p:cNvPr>
          <p:cNvSpPr/>
          <p:nvPr/>
        </p:nvSpPr>
        <p:spPr bwMode="auto">
          <a:xfrm>
            <a:off x="306032" y="3766457"/>
            <a:ext cx="3297137" cy="435429"/>
          </a:xfrm>
          <a:prstGeom prst="rect">
            <a:avLst/>
          </a:prstGeom>
          <a:noFill/>
          <a:ln w="19050">
            <a:solidFill>
              <a:srgbClr val="57002B"/>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17088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943847-6288-5D4A-B58A-E541AC3827DF}"/>
              </a:ext>
            </a:extLst>
          </p:cNvPr>
          <p:cNvPicPr>
            <a:picLocks noChangeAspect="1"/>
          </p:cNvPicPr>
          <p:nvPr/>
        </p:nvPicPr>
        <p:blipFill rotWithShape="1">
          <a:blip r:embed="rId3" cstate="email">
            <a:alphaModFix amt="54000"/>
            <a:extLst>
              <a:ext uri="{28A0092B-C50C-407E-A947-70E740481C1C}">
                <a14:useLocalDpi xmlns:a14="http://schemas.microsoft.com/office/drawing/2010/main"/>
              </a:ext>
            </a:extLst>
          </a:blip>
          <a:srcRect/>
          <a:stretch/>
        </p:blipFill>
        <p:spPr>
          <a:xfrm>
            <a:off x="6096000" y="0"/>
            <a:ext cx="6090361" cy="6858000"/>
          </a:xfrm>
          <a:prstGeom prst="rect">
            <a:avLst/>
          </a:prstGeom>
          <a:solidFill>
            <a:srgbClr val="40AFF0"/>
          </a:solidFill>
        </p:spPr>
      </p:pic>
      <p:sp>
        <p:nvSpPr>
          <p:cNvPr id="10" name="Title">
            <a:extLst>
              <a:ext uri="{FF2B5EF4-FFF2-40B4-BE49-F238E27FC236}">
                <a16:creationId xmlns:a16="http://schemas.microsoft.com/office/drawing/2014/main" id="{103BA4F0-F9FA-AB49-ACF5-C95D9FC2C759}"/>
              </a:ext>
            </a:extLst>
          </p:cNvPr>
          <p:cNvSpPr>
            <a:spLocks noGrp="1"/>
          </p:cNvSpPr>
          <p:nvPr>
            <p:ph type="title"/>
          </p:nvPr>
        </p:nvSpPr>
        <p:spPr>
          <a:xfrm>
            <a:off x="310158" y="317207"/>
            <a:ext cx="3045180" cy="555111"/>
          </a:xfrm>
        </p:spPr>
        <p:txBody>
          <a:bodyPr/>
          <a:lstStyle/>
          <a:p>
            <a:pPr defTabSz="914004">
              <a:lnSpc>
                <a:spcPct val="100000"/>
              </a:lnSpc>
              <a:spcBef>
                <a:spcPts val="0"/>
              </a:spcBef>
              <a:defRPr/>
            </a:pPr>
            <a:r>
              <a:rPr lang="en-US" b="1" kern="1200" dirty="0">
                <a:latin typeface="+mj-lt"/>
              </a:rPr>
              <a:t>Agenda</a:t>
            </a:r>
            <a:r>
              <a:rPr lang="en-US" sz="2664" dirty="0"/>
              <a:t> </a:t>
            </a:r>
          </a:p>
        </p:txBody>
      </p:sp>
      <p:sp>
        <p:nvSpPr>
          <p:cNvPr id="5" name="Footer Placeholder">
            <a:extLst>
              <a:ext uri="{FF2B5EF4-FFF2-40B4-BE49-F238E27FC236}">
                <a16:creationId xmlns:a16="http://schemas.microsoft.com/office/drawing/2014/main" id="{58482D69-5BA6-2A41-89B2-CB0BDFBEB66A}"/>
              </a:ext>
            </a:extLst>
          </p:cNvPr>
          <p:cNvSpPr>
            <a:spLocks noGrp="1"/>
          </p:cNvSpPr>
          <p:nvPr>
            <p:ph type="ftr" sz="quarter" idx="10"/>
          </p:nvPr>
        </p:nvSpPr>
        <p:spPr>
          <a:xfrm>
            <a:off x="310246" y="6383867"/>
            <a:ext cx="2256928" cy="222250"/>
          </a:xfrm>
        </p:spPr>
        <p:txBody>
          <a:bodyPr/>
          <a:lstStyle/>
          <a:p>
            <a:pPr defTabSz="913741">
              <a:defRPr/>
            </a:pPr>
            <a:r>
              <a:rPr lang="en-US" sz="799" dirty="0"/>
              <a:t>Pfizer Patient Insights Solution Proposal</a:t>
            </a:r>
          </a:p>
        </p:txBody>
      </p:sp>
      <p:sp>
        <p:nvSpPr>
          <p:cNvPr id="775" name="Slide Number"/>
          <p:cNvSpPr txBox="1">
            <a:spLocks noGrp="1"/>
          </p:cNvSpPr>
          <p:nvPr>
            <p:ph type="sldNum" sz="quarter" idx="11"/>
          </p:nvPr>
        </p:nvSpPr>
        <p:spPr>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defPPr marL="0" marR="0" indent="0" algn="l" defTabSz="608990" rtl="0" fontAlgn="auto" latinLnBrk="1" hangingPunct="0">
              <a:lnSpc>
                <a:spcPct val="100000"/>
              </a:lnSpc>
              <a:spcBef>
                <a:spcPts val="0"/>
              </a:spcBef>
              <a:spcAft>
                <a:spcPts val="0"/>
              </a:spcAft>
              <a:buClrTx/>
              <a:buSzTx/>
              <a:buFontTx/>
              <a:buNone/>
              <a:tabLst/>
              <a:defRPr kumimoji="0" sz="1199" b="0" i="0" u="none" strike="noStrike" cap="none" spc="0" normalizeH="0" baseline="0">
                <a:ln>
                  <a:noFill/>
                </a:ln>
                <a:solidFill>
                  <a:srgbClr val="000000"/>
                </a:solidFill>
                <a:effectLst/>
                <a:uFillTx/>
              </a:defRPr>
            </a:defPPr>
            <a:lvl1pPr marL="0" marR="0" indent="0" algn="r" defTabSz="1218305" rtl="0" fontAlgn="auto" latinLnBrk="0" hangingPunct="0">
              <a:lnSpc>
                <a:spcPct val="100000"/>
              </a:lnSpc>
              <a:spcBef>
                <a:spcPts val="0"/>
              </a:spcBef>
              <a:spcAft>
                <a:spcPts val="0"/>
              </a:spcAft>
              <a:buClrTx/>
              <a:buSzTx/>
              <a:buFontTx/>
              <a:buNone/>
              <a:tabLst/>
              <a:defRPr kumimoji="0" sz="1066" b="0" i="0" u="none" strike="noStrike" cap="none" spc="0" normalizeH="0" baseline="0">
                <a:ln>
                  <a:noFill/>
                </a:ln>
                <a:solidFill>
                  <a:srgbClr val="FFFFFF"/>
                </a:solidFill>
                <a:effectLst/>
                <a:uFillTx/>
                <a:latin typeface="+mj-lt"/>
                <a:ea typeface="+mj-ea"/>
                <a:cs typeface="+mj-cs"/>
                <a:sym typeface="IBM Plex Sans"/>
              </a:defRPr>
            </a:lvl1pPr>
            <a:lvl2pPr marL="0" marR="0" indent="228432"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2pPr>
            <a:lvl3pPr marL="0" marR="0" indent="456864"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3pPr>
            <a:lvl4pPr marL="0" marR="0" indent="685297"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4pPr>
            <a:lvl5pPr marL="0" marR="0" indent="913729"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5pPr>
            <a:lvl6pPr marL="0" marR="0" indent="1142161"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6pPr>
            <a:lvl7pPr marL="0" marR="0" indent="1370593"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7pPr>
            <a:lvl8pPr marL="0" marR="0" indent="1599026"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8pPr>
            <a:lvl9pPr marL="0" marR="0" indent="1827458" algn="l" defTabSz="1218305" rtl="0" fontAlgn="auto" latinLnBrk="0" hangingPunct="0">
              <a:lnSpc>
                <a:spcPct val="100000"/>
              </a:lnSpc>
              <a:spcBef>
                <a:spcPts val="0"/>
              </a:spcBef>
              <a:spcAft>
                <a:spcPts val="0"/>
              </a:spcAft>
              <a:buClrTx/>
              <a:buSzTx/>
              <a:buFontTx/>
              <a:buNone/>
              <a:tabLst/>
              <a:defRPr kumimoji="0" sz="2264" b="0" i="0" u="none" strike="noStrike" cap="none" spc="0" normalizeH="0" baseline="0">
                <a:ln>
                  <a:noFill/>
                </a:ln>
                <a:solidFill>
                  <a:srgbClr val="FFFFFF"/>
                </a:solidFill>
                <a:effectLst/>
                <a:uFillTx/>
                <a:latin typeface="+mj-lt"/>
                <a:ea typeface="+mj-ea"/>
                <a:cs typeface="+mj-cs"/>
                <a:sym typeface="IBM Plex Sans"/>
              </a:defRPr>
            </a:lvl9pPr>
          </a:lstStyle>
          <a:p>
            <a:fld id="{86CB4B4D-7CA3-9044-876B-883B54F8677D}" type="slidenum">
              <a:rPr lang="en-US" smtClean="0"/>
              <a:pPr/>
              <a:t>2</a:t>
            </a:fld>
            <a:endParaRPr/>
          </a:p>
        </p:txBody>
      </p:sp>
      <p:sp>
        <p:nvSpPr>
          <p:cNvPr id="6" name="Slide Number Placeholder">
            <a:extLst>
              <a:ext uri="{FF2B5EF4-FFF2-40B4-BE49-F238E27FC236}">
                <a16:creationId xmlns:a16="http://schemas.microsoft.com/office/drawing/2014/main" id="{0CF1C0C5-E30C-E546-A000-7F33E7D5760E}"/>
              </a:ext>
            </a:extLst>
          </p:cNvPr>
          <p:cNvSpPr>
            <a:spLocks noGrp="1"/>
          </p:cNvSpPr>
          <p:nvPr>
            <p:ph type="sldNum" sz="quarter" idx="4294967295"/>
          </p:nvPr>
        </p:nvSpPr>
        <p:spPr>
          <a:xfrm>
            <a:off x="9755188" y="6383338"/>
            <a:ext cx="2436812" cy="222250"/>
          </a:xfrm>
        </p:spPr>
        <p:txBody>
          <a:bodyPr/>
          <a:lstStyle/>
          <a:p>
            <a:pPr algn="r" defTabSz="914004">
              <a:defRPr/>
            </a:pPr>
            <a:fld id="{59395FB3-9C97-154F-86B2-7E381B951268}" type="slidenum">
              <a:rPr lang="en-US" sz="799">
                <a:solidFill>
                  <a:schemeClr val="bg1"/>
                </a:solidFill>
                <a:latin typeface="IBM Plex Sans" panose="020B0503050203000203" pitchFamily="34" charset="0"/>
              </a:rPr>
              <a:pPr algn="r" defTabSz="914004">
                <a:defRPr/>
              </a:pPr>
              <a:t>2</a:t>
            </a:fld>
            <a:endParaRPr lang="en-US" sz="799" dirty="0">
              <a:solidFill>
                <a:schemeClr val="bg1"/>
              </a:solidFill>
              <a:latin typeface="IBM Plex Sans" panose="020B0503050203000203" pitchFamily="34" charset="0"/>
            </a:endParaRPr>
          </a:p>
        </p:txBody>
      </p:sp>
      <p:sp>
        <p:nvSpPr>
          <p:cNvPr id="9" name="Content Placeholder 2">
            <a:extLst>
              <a:ext uri="{FF2B5EF4-FFF2-40B4-BE49-F238E27FC236}">
                <a16:creationId xmlns:a16="http://schemas.microsoft.com/office/drawing/2014/main" id="{E72F981F-4C7D-6940-BCEA-0744DD9F3EB3}"/>
              </a:ext>
            </a:extLst>
          </p:cNvPr>
          <p:cNvSpPr txBox="1">
            <a:spLocks/>
          </p:cNvSpPr>
          <p:nvPr/>
        </p:nvSpPr>
        <p:spPr>
          <a:xfrm>
            <a:off x="310158" y="1074396"/>
            <a:ext cx="5481324" cy="4338841"/>
          </a:xfrm>
          <a:prstGeom prst="rect">
            <a:avLst/>
          </a:prstGeom>
        </p:spPr>
        <p:txBody>
          <a:bodyPr lIns="60904" tIns="30452" rIns="60904" bIns="30452"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04495" indent="-304495" defTabSz="456743">
              <a:lnSpc>
                <a:spcPct val="150000"/>
              </a:lnSpc>
              <a:buClr>
                <a:schemeClr val="tx1"/>
              </a:buClr>
              <a:buAutoNum type="arabicPeriod"/>
            </a:pPr>
            <a:endParaRPr lang="en-US" sz="1865" kern="0" dirty="0">
              <a:solidFill>
                <a:schemeClr val="tx1"/>
              </a:solidFill>
              <a:latin typeface="IBM Plex Sans Light" panose="020B0403050000000000" pitchFamily="34" charset="77"/>
            </a:endParaRPr>
          </a:p>
        </p:txBody>
      </p:sp>
      <p:sp>
        <p:nvSpPr>
          <p:cNvPr id="7" name="Footer Placeholder">
            <a:extLst>
              <a:ext uri="{FF2B5EF4-FFF2-40B4-BE49-F238E27FC236}">
                <a16:creationId xmlns:a16="http://schemas.microsoft.com/office/drawing/2014/main" id="{1DB5A0D9-40C8-C641-AAC9-7D1DBD749E10}"/>
              </a:ext>
            </a:extLst>
          </p:cNvPr>
          <p:cNvSpPr txBox="1">
            <a:spLocks/>
          </p:cNvSpPr>
          <p:nvPr/>
        </p:nvSpPr>
        <p:spPr>
          <a:xfrm>
            <a:off x="3839072" y="6382699"/>
            <a:ext cx="1952410" cy="222250"/>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kern="1200">
                <a:solidFill>
                  <a:schemeClr val="tx1"/>
                </a:solidFill>
                <a:latin typeface="IBM Plex Sans" panose="020B05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r" defTabSz="913741">
              <a:defRPr/>
            </a:pPr>
            <a:r>
              <a:rPr lang="en-US" sz="799" dirty="0">
                <a:latin typeface="+mn-lt"/>
              </a:rPr>
              <a:t>IBM Confidential</a:t>
            </a:r>
          </a:p>
        </p:txBody>
      </p:sp>
      <p:pic>
        <p:nvPicPr>
          <p:cNvPr id="14" name="Picture 13">
            <a:extLst>
              <a:ext uri="{FF2B5EF4-FFF2-40B4-BE49-F238E27FC236}">
                <a16:creationId xmlns:a16="http://schemas.microsoft.com/office/drawing/2014/main" id="{39C37079-88E1-7146-926B-5989CE10F921}"/>
              </a:ext>
            </a:extLst>
          </p:cNvPr>
          <p:cNvPicPr>
            <a:picLocks noChangeAspect="1"/>
          </p:cNvPicPr>
          <p:nvPr/>
        </p:nvPicPr>
        <p:blipFill>
          <a:blip r:embed="rId4"/>
          <a:stretch>
            <a:fillRect/>
          </a:stretch>
        </p:blipFill>
        <p:spPr>
          <a:xfrm>
            <a:off x="5483589" y="251884"/>
            <a:ext cx="6532137" cy="6261318"/>
          </a:xfrm>
          <a:prstGeom prst="rect">
            <a:avLst/>
          </a:prstGeom>
        </p:spPr>
      </p:pic>
      <p:sp>
        <p:nvSpPr>
          <p:cNvPr id="2" name="object 4">
            <a:extLst>
              <a:ext uri="{FF2B5EF4-FFF2-40B4-BE49-F238E27FC236}">
                <a16:creationId xmlns:a16="http://schemas.microsoft.com/office/drawing/2014/main" id="{27DCABF9-11FC-0AB6-3F8C-47F81E078105}"/>
              </a:ext>
            </a:extLst>
          </p:cNvPr>
          <p:cNvSpPr/>
          <p:nvPr/>
        </p:nvSpPr>
        <p:spPr>
          <a:xfrm>
            <a:off x="1097041" y="1314464"/>
            <a:ext cx="7394760" cy="5450622"/>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278000"/>
              </a:lnSpc>
              <a:buNone/>
            </a:pPr>
            <a:r>
              <a:rPr lang="en-US" sz="1400" b="0" strike="noStrike" cap="small" spc="-1" dirty="0">
                <a:solidFill>
                  <a:srgbClr val="000000"/>
                </a:solidFill>
                <a:latin typeface="Poppins SemiBold"/>
                <a:ea typeface="Roboto Light"/>
              </a:rPr>
              <a:t>Use case overview </a:t>
            </a:r>
          </a:p>
          <a:p>
            <a:pPr marL="12600">
              <a:lnSpc>
                <a:spcPct val="278000"/>
              </a:lnSpc>
              <a:buNone/>
            </a:pPr>
            <a:r>
              <a:rPr lang="en-US" sz="1400" b="0" strike="noStrike" cap="small" spc="-1" dirty="0">
                <a:solidFill>
                  <a:srgbClr val="000000"/>
                </a:solidFill>
                <a:latin typeface="Poppins SemiBold"/>
                <a:ea typeface="Roboto Light"/>
              </a:rPr>
              <a:t>Why Knowledge Graph &amp; What questions can the KG answer</a:t>
            </a:r>
            <a:endParaRPr lang="en-IN" sz="1400" b="0" strike="noStrike" spc="-1" dirty="0">
              <a:latin typeface="Arial"/>
            </a:endParaRPr>
          </a:p>
          <a:p>
            <a:pPr marL="12600">
              <a:lnSpc>
                <a:spcPct val="278000"/>
              </a:lnSpc>
              <a:buNone/>
            </a:pPr>
            <a:r>
              <a:rPr lang="en-US" sz="1400" b="0" strike="noStrike" cap="small" spc="-1" dirty="0">
                <a:solidFill>
                  <a:srgbClr val="000000"/>
                </a:solidFill>
                <a:latin typeface="Poppins SemiBold"/>
                <a:ea typeface="Roboto Light"/>
              </a:rPr>
              <a:t>Data Set Structure &amp; Source</a:t>
            </a:r>
            <a:endParaRPr lang="en-IN" sz="1400" b="0" strike="noStrike" spc="-1" dirty="0">
              <a:latin typeface="Arial"/>
            </a:endParaRPr>
          </a:p>
          <a:p>
            <a:pPr marL="12600">
              <a:lnSpc>
                <a:spcPct val="278000"/>
              </a:lnSpc>
              <a:buNone/>
            </a:pPr>
            <a:r>
              <a:rPr lang="en-US" sz="1400" b="0" strike="noStrike" cap="small" spc="-1" dirty="0">
                <a:solidFill>
                  <a:srgbClr val="000000"/>
                </a:solidFill>
                <a:latin typeface="Poppins SemiBold"/>
                <a:ea typeface="Roboto Light"/>
              </a:rPr>
              <a:t>Architecture </a:t>
            </a:r>
            <a:endParaRPr lang="en-IN" sz="1400" b="0" strike="noStrike" spc="-1" dirty="0">
              <a:latin typeface="Arial"/>
            </a:endParaRPr>
          </a:p>
          <a:p>
            <a:pPr marL="12600">
              <a:lnSpc>
                <a:spcPct val="278000"/>
              </a:lnSpc>
              <a:buNone/>
            </a:pPr>
            <a:r>
              <a:rPr lang="en-US" sz="1400" b="0" strike="noStrike" cap="small" spc="-1" dirty="0">
                <a:solidFill>
                  <a:srgbClr val="000000"/>
                </a:solidFill>
                <a:latin typeface="Poppins SemiBold"/>
                <a:ea typeface="Roboto Light"/>
              </a:rPr>
              <a:t>Demo  (Basics, Visualization + Data science)</a:t>
            </a:r>
            <a:endParaRPr lang="en-IN" sz="1400" b="0" strike="noStrike" spc="-1" dirty="0">
              <a:latin typeface="Arial"/>
            </a:endParaRPr>
          </a:p>
          <a:p>
            <a:pPr marL="12600">
              <a:lnSpc>
                <a:spcPct val="278000"/>
              </a:lnSpc>
              <a:buNone/>
            </a:pPr>
            <a:r>
              <a:rPr lang="en-US" sz="1400" b="0" strike="noStrike" cap="small" spc="-1" dirty="0">
                <a:solidFill>
                  <a:srgbClr val="000000"/>
                </a:solidFill>
                <a:latin typeface="Poppins SemiBold"/>
                <a:ea typeface="Roboto Light"/>
              </a:rPr>
              <a:t>Questions </a:t>
            </a:r>
            <a:endParaRPr lang="en-IN" sz="1400" b="0" strike="noStrike" spc="-1" dirty="0">
              <a:latin typeface="Arial"/>
            </a:endParaRPr>
          </a:p>
          <a:p>
            <a:pPr marL="12600">
              <a:lnSpc>
                <a:spcPct val="278000"/>
              </a:lnSpc>
              <a:buNone/>
            </a:pPr>
            <a:endParaRPr lang="en-IN" sz="1400" b="0" strike="noStrike" spc="-1" dirty="0">
              <a:latin typeface="Arial"/>
            </a:endParaRPr>
          </a:p>
          <a:p>
            <a:pPr marL="12600">
              <a:lnSpc>
                <a:spcPct val="278000"/>
              </a:lnSpc>
              <a:buNone/>
            </a:pPr>
            <a:endParaRPr lang="en-IN" sz="1400" b="0" strike="noStrike" spc="-1" dirty="0">
              <a:latin typeface="Arial"/>
            </a:endParaRPr>
          </a:p>
          <a:p>
            <a:pPr>
              <a:lnSpc>
                <a:spcPct val="100000"/>
              </a:lnSpc>
              <a:spcBef>
                <a:spcPts val="34"/>
              </a:spcBef>
              <a:buNone/>
            </a:pPr>
            <a:endParaRPr lang="en-IN" sz="1400" b="0" strike="noStrike" spc="-1" dirty="0">
              <a:latin typeface="Arial"/>
            </a:endParaRPr>
          </a:p>
          <a:p>
            <a:pPr>
              <a:lnSpc>
                <a:spcPct val="100000"/>
              </a:lnSpc>
              <a:spcBef>
                <a:spcPts val="34"/>
              </a:spcBef>
              <a:buNone/>
            </a:pPr>
            <a:endParaRPr lang="en-IN" sz="1400" b="0" strike="noStrike" spc="-1" dirty="0">
              <a:latin typeface="Arial"/>
            </a:endParaRPr>
          </a:p>
          <a:p>
            <a:pPr>
              <a:lnSpc>
                <a:spcPct val="100000"/>
              </a:lnSpc>
              <a:spcBef>
                <a:spcPts val="34"/>
              </a:spcBef>
              <a:buNone/>
            </a:pPr>
            <a:endParaRPr lang="en-IN" sz="1400" b="0" strike="noStrike" spc="-1" dirty="0">
              <a:latin typeface="Arial"/>
            </a:endParaRPr>
          </a:p>
        </p:txBody>
      </p:sp>
      <p:sp>
        <p:nvSpPr>
          <p:cNvPr id="3" name="object 5">
            <a:extLst>
              <a:ext uri="{FF2B5EF4-FFF2-40B4-BE49-F238E27FC236}">
                <a16:creationId xmlns:a16="http://schemas.microsoft.com/office/drawing/2014/main" id="{C0969298-718A-C130-7186-88E911BBE1F1}"/>
              </a:ext>
            </a:extLst>
          </p:cNvPr>
          <p:cNvSpPr/>
          <p:nvPr/>
        </p:nvSpPr>
        <p:spPr>
          <a:xfrm>
            <a:off x="273702" y="1381783"/>
            <a:ext cx="658080" cy="600120"/>
          </a:xfrm>
          <a:prstGeom prst="rect">
            <a:avLst/>
          </a:prstGeom>
          <a:blipFill rotWithShape="0">
            <a:blip r:embed="rId5"/>
            <a:srcRect/>
            <a:stretch/>
          </a:blipFill>
          <a:ln w="0">
            <a:noFill/>
          </a:ln>
        </p:spPr>
        <p:style>
          <a:lnRef idx="0">
            <a:scrgbClr r="0" g="0" b="0"/>
          </a:lnRef>
          <a:fillRef idx="0">
            <a:scrgbClr r="0" g="0" b="0"/>
          </a:fillRef>
          <a:effectRef idx="0">
            <a:scrgbClr r="0" g="0" b="0"/>
          </a:effectRef>
          <a:fontRef idx="minor"/>
        </p:style>
      </p:sp>
      <p:sp>
        <p:nvSpPr>
          <p:cNvPr id="4" name="object 6">
            <a:extLst>
              <a:ext uri="{FF2B5EF4-FFF2-40B4-BE49-F238E27FC236}">
                <a16:creationId xmlns:a16="http://schemas.microsoft.com/office/drawing/2014/main" id="{BEF1EF77-4736-1A76-C5BB-974D599CFCC5}"/>
              </a:ext>
            </a:extLst>
          </p:cNvPr>
          <p:cNvSpPr/>
          <p:nvPr/>
        </p:nvSpPr>
        <p:spPr>
          <a:xfrm>
            <a:off x="363202" y="2114383"/>
            <a:ext cx="387720" cy="405720"/>
          </a:xfrm>
          <a:prstGeom prst="rect">
            <a:avLst/>
          </a:prstGeom>
          <a:blipFill rotWithShape="0">
            <a:blip r:embed="rId6"/>
            <a:srcRect/>
            <a:stretch/>
          </a:blipFill>
          <a:ln w="0">
            <a:noFill/>
          </a:ln>
        </p:spPr>
        <p:style>
          <a:lnRef idx="0">
            <a:scrgbClr r="0" g="0" b="0"/>
          </a:lnRef>
          <a:fillRef idx="0">
            <a:scrgbClr r="0" g="0" b="0"/>
          </a:fillRef>
          <a:effectRef idx="0">
            <a:scrgbClr r="0" g="0" b="0"/>
          </a:effectRef>
          <a:fontRef idx="minor"/>
        </p:style>
      </p:sp>
      <p:sp>
        <p:nvSpPr>
          <p:cNvPr id="11" name="object 6">
            <a:extLst>
              <a:ext uri="{FF2B5EF4-FFF2-40B4-BE49-F238E27FC236}">
                <a16:creationId xmlns:a16="http://schemas.microsoft.com/office/drawing/2014/main" id="{33D84E7F-A5FC-09D8-5F9B-A26973DA5DAC}"/>
              </a:ext>
            </a:extLst>
          </p:cNvPr>
          <p:cNvSpPr/>
          <p:nvPr/>
        </p:nvSpPr>
        <p:spPr>
          <a:xfrm>
            <a:off x="352182" y="2736463"/>
            <a:ext cx="387720" cy="405720"/>
          </a:xfrm>
          <a:prstGeom prst="rect">
            <a:avLst/>
          </a:prstGeom>
          <a:blipFill rotWithShape="0">
            <a:blip r:embed="rId6"/>
            <a:srcRect/>
            <a:stretch/>
          </a:blipFill>
          <a:ln w="0">
            <a:noFill/>
          </a:ln>
        </p:spPr>
        <p:style>
          <a:lnRef idx="0">
            <a:scrgbClr r="0" g="0" b="0"/>
          </a:lnRef>
          <a:fillRef idx="0">
            <a:scrgbClr r="0" g="0" b="0"/>
          </a:fillRef>
          <a:effectRef idx="0">
            <a:scrgbClr r="0" g="0" b="0"/>
          </a:effectRef>
          <a:fontRef idx="minor"/>
        </p:style>
      </p:sp>
      <p:sp>
        <p:nvSpPr>
          <p:cNvPr id="12" name="object 7">
            <a:extLst>
              <a:ext uri="{FF2B5EF4-FFF2-40B4-BE49-F238E27FC236}">
                <a16:creationId xmlns:a16="http://schemas.microsoft.com/office/drawing/2014/main" id="{444C5339-3C77-43D9-C8AE-9910B0359661}"/>
              </a:ext>
            </a:extLst>
          </p:cNvPr>
          <p:cNvSpPr/>
          <p:nvPr/>
        </p:nvSpPr>
        <p:spPr>
          <a:xfrm>
            <a:off x="352182" y="4512905"/>
            <a:ext cx="426240" cy="438480"/>
          </a:xfrm>
          <a:prstGeom prst="rect">
            <a:avLst/>
          </a:prstGeom>
          <a:blipFill rotWithShape="0">
            <a:blip r:embed="rId7"/>
            <a:srcRect/>
            <a:stretch/>
          </a:blipFill>
          <a:ln w="0">
            <a:noFill/>
          </a:ln>
        </p:spPr>
        <p:style>
          <a:lnRef idx="0">
            <a:scrgbClr r="0" g="0" b="0"/>
          </a:lnRef>
          <a:fillRef idx="0">
            <a:scrgbClr r="0" g="0" b="0"/>
          </a:fillRef>
          <a:effectRef idx="0">
            <a:scrgbClr r="0" g="0" b="0"/>
          </a:effectRef>
          <a:fontRef idx="minor"/>
        </p:style>
      </p:sp>
      <p:sp>
        <p:nvSpPr>
          <p:cNvPr id="15" name="object 6">
            <a:extLst>
              <a:ext uri="{FF2B5EF4-FFF2-40B4-BE49-F238E27FC236}">
                <a16:creationId xmlns:a16="http://schemas.microsoft.com/office/drawing/2014/main" id="{286C14CE-8F30-64CF-87E5-1DA8E80C5444}"/>
              </a:ext>
            </a:extLst>
          </p:cNvPr>
          <p:cNvSpPr/>
          <p:nvPr/>
        </p:nvSpPr>
        <p:spPr>
          <a:xfrm>
            <a:off x="352182" y="3395738"/>
            <a:ext cx="387720" cy="405720"/>
          </a:xfrm>
          <a:prstGeom prst="rect">
            <a:avLst/>
          </a:prstGeom>
          <a:blipFill rotWithShape="0">
            <a:blip r:embed="rId6"/>
            <a:srcRect/>
            <a:stretch/>
          </a:blipFill>
          <a:ln w="0">
            <a:noFill/>
          </a:ln>
        </p:spPr>
        <p:style>
          <a:lnRef idx="0">
            <a:scrgbClr r="0" g="0" b="0"/>
          </a:lnRef>
          <a:fillRef idx="0">
            <a:scrgbClr r="0" g="0" b="0"/>
          </a:fillRef>
          <a:effectRef idx="0">
            <a:scrgbClr r="0" g="0" b="0"/>
          </a:effectRef>
          <a:fontRef idx="minor"/>
        </p:style>
      </p:sp>
      <p:sp>
        <p:nvSpPr>
          <p:cNvPr id="16" name="object 6">
            <a:extLst>
              <a:ext uri="{FF2B5EF4-FFF2-40B4-BE49-F238E27FC236}">
                <a16:creationId xmlns:a16="http://schemas.microsoft.com/office/drawing/2014/main" id="{F61B50D3-CC54-2998-7E70-9D36728A96B1}"/>
              </a:ext>
            </a:extLst>
          </p:cNvPr>
          <p:cNvSpPr/>
          <p:nvPr/>
        </p:nvSpPr>
        <p:spPr>
          <a:xfrm>
            <a:off x="352182" y="3927580"/>
            <a:ext cx="387720" cy="405720"/>
          </a:xfrm>
          <a:prstGeom prst="rect">
            <a:avLst/>
          </a:prstGeom>
          <a:blipFill rotWithShape="0">
            <a:blip r:embed="rId6"/>
            <a:srcRect/>
            <a:stretch/>
          </a:blip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5836771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603F43C-9E7F-99A9-8D9B-9B7D227BA348}"/>
              </a:ext>
            </a:extLst>
          </p:cNvPr>
          <p:cNvGrpSpPr/>
          <p:nvPr/>
        </p:nvGrpSpPr>
        <p:grpSpPr>
          <a:xfrm>
            <a:off x="-1" y="124910"/>
            <a:ext cx="6574972" cy="767880"/>
            <a:chOff x="-1" y="305640"/>
            <a:chExt cx="6574972" cy="767880"/>
          </a:xfrm>
        </p:grpSpPr>
        <p:sp>
          <p:nvSpPr>
            <p:cNvPr id="4" name="Rectangle 4">
              <a:extLst>
                <a:ext uri="{FF2B5EF4-FFF2-40B4-BE49-F238E27FC236}">
                  <a16:creationId xmlns:a16="http://schemas.microsoft.com/office/drawing/2014/main" id="{46C4F077-6EC8-CB62-A445-7250AEC18A7D}"/>
                </a:ext>
              </a:extLst>
            </p:cNvPr>
            <p:cNvSpPr/>
            <p:nvPr/>
          </p:nvSpPr>
          <p:spPr>
            <a:xfrm>
              <a:off x="-1" y="305640"/>
              <a:ext cx="6574972"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5">
              <a:extLst>
                <a:ext uri="{FF2B5EF4-FFF2-40B4-BE49-F238E27FC236}">
                  <a16:creationId xmlns:a16="http://schemas.microsoft.com/office/drawing/2014/main" id="{8942EBA1-6B1F-4E94-8F53-15CD330CB10A}"/>
                </a:ext>
              </a:extLst>
            </p:cNvPr>
            <p:cNvSpPr/>
            <p:nvPr/>
          </p:nvSpPr>
          <p:spPr>
            <a:xfrm>
              <a:off x="-1" y="367141"/>
              <a:ext cx="581811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tabLst>
                  <a:tab pos="0" algn="l"/>
                </a:tabLst>
              </a:pPr>
              <a:r>
                <a:rPr lang="en-US" sz="1800" b="0" strike="noStrike" spc="-1" dirty="0">
                  <a:solidFill>
                    <a:srgbClr val="FFFFFF"/>
                  </a:solidFill>
                  <a:latin typeface="Poppins SemiBold"/>
                  <a:ea typeface="Roboto Light"/>
                </a:rPr>
                <a:t>Disease, Pathogen &amp; Drugs - Use Case Overview </a:t>
              </a:r>
              <a:endParaRPr lang="en-IN" sz="1800" b="0" strike="noStrike" spc="-1" dirty="0">
                <a:latin typeface="Arial"/>
              </a:endParaRPr>
            </a:p>
          </p:txBody>
        </p:sp>
      </p:grpSp>
      <p:sp>
        <p:nvSpPr>
          <p:cNvPr id="6" name="TextBox 6">
            <a:extLst>
              <a:ext uri="{FF2B5EF4-FFF2-40B4-BE49-F238E27FC236}">
                <a16:creationId xmlns:a16="http://schemas.microsoft.com/office/drawing/2014/main" id="{CC3EA66B-5A31-2D03-B2D3-DDD62879F569}"/>
              </a:ext>
            </a:extLst>
          </p:cNvPr>
          <p:cNvSpPr/>
          <p:nvPr/>
        </p:nvSpPr>
        <p:spPr>
          <a:xfrm>
            <a:off x="146896" y="1141220"/>
            <a:ext cx="7671648" cy="230687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FF0000"/>
              </a:buClr>
            </a:pPr>
            <a:r>
              <a:rPr lang="en-US" sz="1400" b="1" u="sng" strike="noStrike" spc="-1" dirty="0">
                <a:solidFill>
                  <a:srgbClr val="FF860D"/>
                </a:solidFill>
                <a:uFillTx/>
                <a:latin typeface="Calibri"/>
              </a:rPr>
              <a:t>Problem Description:</a:t>
            </a:r>
            <a:endParaRPr lang="en-US" sz="1200" spc="-1" dirty="0">
              <a:solidFill>
                <a:srgbClr val="000000"/>
              </a:solidFill>
              <a:latin typeface="Calibri"/>
            </a:endParaRPr>
          </a:p>
          <a:p>
            <a:pPr marL="216000" indent="-216000">
              <a:buClr>
                <a:srgbClr val="FF0000"/>
              </a:buClr>
              <a:buFont typeface="Wingdings" charset="2"/>
              <a:buChar char=""/>
            </a:pPr>
            <a:r>
              <a:rPr lang="en-US" sz="1200" spc="-1" dirty="0">
                <a:solidFill>
                  <a:srgbClr val="000000"/>
                </a:solidFill>
                <a:latin typeface="Calibri"/>
              </a:rPr>
              <a:t>Diseases, Pathogens and Drugs have relationships that cross in multiple ways. The relationship can be thought about as a very complex network.  This complex network is extremely hard to be represented in traditional data base structure.  As a result extracting intelligence is very hard in the traditional </a:t>
            </a:r>
            <a:r>
              <a:rPr lang="en-US" sz="1200" spc="-1" dirty="0" err="1">
                <a:solidFill>
                  <a:srgbClr val="000000"/>
                </a:solidFill>
                <a:latin typeface="Calibri"/>
              </a:rPr>
              <a:t>db</a:t>
            </a:r>
            <a:r>
              <a:rPr lang="en-US" sz="1200" spc="-1" dirty="0">
                <a:solidFill>
                  <a:srgbClr val="000000"/>
                </a:solidFill>
                <a:latin typeface="Calibri"/>
              </a:rPr>
              <a:t> structure.   </a:t>
            </a:r>
          </a:p>
          <a:p>
            <a:pPr>
              <a:lnSpc>
                <a:spcPct val="100000"/>
              </a:lnSpc>
              <a:buClr>
                <a:srgbClr val="FF0000"/>
              </a:buClr>
            </a:pPr>
            <a:endParaRPr lang="en-US" sz="1000" b="0" strike="noStrike" spc="-1" dirty="0">
              <a:solidFill>
                <a:srgbClr val="000000"/>
              </a:solidFill>
              <a:latin typeface="Calibri"/>
            </a:endParaRPr>
          </a:p>
          <a:p>
            <a:pPr>
              <a:lnSpc>
                <a:spcPct val="100000"/>
              </a:lnSpc>
              <a:buClr>
                <a:srgbClr val="FF0000"/>
              </a:buClr>
            </a:pPr>
            <a:r>
              <a:rPr lang="en-US" sz="1400" b="1" u="sng" spc="-1" dirty="0">
                <a:solidFill>
                  <a:srgbClr val="FF860D"/>
                </a:solidFill>
                <a:latin typeface="Calibri"/>
              </a:rPr>
              <a:t>Typical  Questions that are :</a:t>
            </a:r>
          </a:p>
          <a:p>
            <a:pPr marL="228600" indent="-228600">
              <a:lnSpc>
                <a:spcPct val="100000"/>
              </a:lnSpc>
              <a:buClr>
                <a:srgbClr val="FF0000"/>
              </a:buClr>
              <a:buAutoNum type="arabicParenBoth"/>
            </a:pPr>
            <a:r>
              <a:rPr lang="en-US" sz="1200" spc="-1" dirty="0">
                <a:solidFill>
                  <a:srgbClr val="000000"/>
                </a:solidFill>
                <a:latin typeface="Calibri"/>
              </a:rPr>
              <a:t>What are the pathogens causing certain kind of diseases? </a:t>
            </a:r>
          </a:p>
          <a:p>
            <a:pPr marL="228600" indent="-228600">
              <a:lnSpc>
                <a:spcPct val="100000"/>
              </a:lnSpc>
              <a:buClr>
                <a:srgbClr val="FF0000"/>
              </a:buClr>
              <a:buAutoNum type="arabicParenBoth"/>
            </a:pPr>
            <a:r>
              <a:rPr lang="en-US" sz="1200" spc="-1" dirty="0">
                <a:solidFill>
                  <a:srgbClr val="000000"/>
                </a:solidFill>
                <a:latin typeface="Calibri"/>
              </a:rPr>
              <a:t>What drugs are effective in handling a certain class of pathogens? </a:t>
            </a:r>
          </a:p>
          <a:p>
            <a:pPr marL="228600" indent="-228600">
              <a:lnSpc>
                <a:spcPct val="100000"/>
              </a:lnSpc>
              <a:buClr>
                <a:srgbClr val="FF0000"/>
              </a:buClr>
              <a:buAutoNum type="arabicParenBoth"/>
            </a:pPr>
            <a:r>
              <a:rPr lang="en-US" sz="1200" spc="-1" dirty="0">
                <a:solidFill>
                  <a:srgbClr val="000000"/>
                </a:solidFill>
                <a:latin typeface="Calibri"/>
              </a:rPr>
              <a:t>Are there commonalities between certain drugs? </a:t>
            </a:r>
          </a:p>
          <a:p>
            <a:pPr marL="228600" indent="-228600">
              <a:lnSpc>
                <a:spcPct val="100000"/>
              </a:lnSpc>
              <a:buClr>
                <a:srgbClr val="FF0000"/>
              </a:buClr>
              <a:buAutoNum type="arabicParenBoth"/>
            </a:pPr>
            <a:r>
              <a:rPr lang="en-US" sz="1200" spc="-1" dirty="0">
                <a:solidFill>
                  <a:srgbClr val="000000"/>
                </a:solidFill>
                <a:latin typeface="Calibri"/>
              </a:rPr>
              <a:t>Are there commonalities between certain kinds of diseases </a:t>
            </a:r>
          </a:p>
          <a:p>
            <a:pPr>
              <a:lnSpc>
                <a:spcPct val="100000"/>
              </a:lnSpc>
              <a:buClr>
                <a:srgbClr val="FF0000"/>
              </a:buClr>
            </a:pPr>
            <a:endParaRPr lang="en-US" sz="1000" b="0" strike="noStrike" spc="-1" dirty="0">
              <a:solidFill>
                <a:srgbClr val="000000"/>
              </a:solidFill>
              <a:latin typeface="Calibri"/>
            </a:endParaRPr>
          </a:p>
          <a:p>
            <a:pPr>
              <a:lnSpc>
                <a:spcPct val="100000"/>
              </a:lnSpc>
              <a:buClr>
                <a:srgbClr val="FF0000"/>
              </a:buClr>
            </a:pPr>
            <a:endParaRPr lang="en-IN" sz="1200" b="0" strike="noStrike" spc="-1" dirty="0">
              <a:solidFill>
                <a:srgbClr val="2A6099"/>
              </a:solidFill>
              <a:latin typeface="Arial"/>
            </a:endParaRPr>
          </a:p>
        </p:txBody>
      </p:sp>
      <p:grpSp>
        <p:nvGrpSpPr>
          <p:cNvPr id="7" name="Group 6">
            <a:extLst>
              <a:ext uri="{FF2B5EF4-FFF2-40B4-BE49-F238E27FC236}">
                <a16:creationId xmlns:a16="http://schemas.microsoft.com/office/drawing/2014/main" id="{CEE6AF5D-FD97-773D-29A1-85A379A28A5D}"/>
              </a:ext>
            </a:extLst>
          </p:cNvPr>
          <p:cNvGrpSpPr/>
          <p:nvPr/>
        </p:nvGrpSpPr>
        <p:grpSpPr>
          <a:xfrm>
            <a:off x="8003458" y="68826"/>
            <a:ext cx="4188542" cy="6240514"/>
            <a:chOff x="8003458" y="68826"/>
            <a:chExt cx="4188542" cy="6240514"/>
          </a:xfrm>
        </p:grpSpPr>
        <p:sp>
          <p:nvSpPr>
            <p:cNvPr id="8" name="Rectangle 7">
              <a:extLst>
                <a:ext uri="{FF2B5EF4-FFF2-40B4-BE49-F238E27FC236}">
                  <a16:creationId xmlns:a16="http://schemas.microsoft.com/office/drawing/2014/main" id="{B95DABB4-6E62-8EED-25A0-310D06ADAB12}"/>
                </a:ext>
              </a:extLst>
            </p:cNvPr>
            <p:cNvSpPr/>
            <p:nvPr/>
          </p:nvSpPr>
          <p:spPr>
            <a:xfrm>
              <a:off x="8003458" y="305640"/>
              <a:ext cx="4188542" cy="6003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321E83-0856-9B47-E52B-A3AE5A988B47}"/>
                </a:ext>
              </a:extLst>
            </p:cNvPr>
            <p:cNvSpPr/>
            <p:nvPr/>
          </p:nvSpPr>
          <p:spPr>
            <a:xfrm>
              <a:off x="9944739" y="2840389"/>
              <a:ext cx="368013" cy="3919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8CB8CAD-9494-6248-6315-9BE7019AD2C1}"/>
                </a:ext>
              </a:extLst>
            </p:cNvPr>
            <p:cNvSpPr/>
            <p:nvPr/>
          </p:nvSpPr>
          <p:spPr>
            <a:xfrm>
              <a:off x="10484064" y="2246772"/>
              <a:ext cx="353961" cy="384163"/>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77BA1D-2B3F-6672-D6BE-9B580F5543C4}"/>
                </a:ext>
              </a:extLst>
            </p:cNvPr>
            <p:cNvSpPr/>
            <p:nvPr/>
          </p:nvSpPr>
          <p:spPr>
            <a:xfrm>
              <a:off x="10747149" y="2880290"/>
              <a:ext cx="334296" cy="34412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E72F7C-702E-430E-B292-C77A8563AED0}"/>
                </a:ext>
              </a:extLst>
            </p:cNvPr>
            <p:cNvSpPr/>
            <p:nvPr/>
          </p:nvSpPr>
          <p:spPr>
            <a:xfrm>
              <a:off x="10908892" y="3805030"/>
              <a:ext cx="334296" cy="34412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D43BFE-3A83-B95E-66D7-53D2B53029A1}"/>
                </a:ext>
              </a:extLst>
            </p:cNvPr>
            <p:cNvSpPr/>
            <p:nvPr/>
          </p:nvSpPr>
          <p:spPr>
            <a:xfrm>
              <a:off x="9896575" y="3832377"/>
              <a:ext cx="334296" cy="34412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908502-BBB5-D9CF-B5C8-CC00AE14261F}"/>
                </a:ext>
              </a:extLst>
            </p:cNvPr>
            <p:cNvSpPr/>
            <p:nvPr/>
          </p:nvSpPr>
          <p:spPr>
            <a:xfrm>
              <a:off x="9260253" y="3353433"/>
              <a:ext cx="334296" cy="34412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B32024-D201-DDA4-1027-645757FA2E49}"/>
                </a:ext>
              </a:extLst>
            </p:cNvPr>
            <p:cNvSpPr/>
            <p:nvPr/>
          </p:nvSpPr>
          <p:spPr>
            <a:xfrm>
              <a:off x="9537065" y="2307716"/>
              <a:ext cx="334296" cy="34412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F58BEBB-8FAA-D8FB-205C-F039821B872B}"/>
                </a:ext>
              </a:extLst>
            </p:cNvPr>
            <p:cNvCxnSpPr>
              <a:cxnSpLocks/>
              <a:stCxn id="9" idx="7"/>
              <a:endCxn id="10" idx="3"/>
            </p:cNvCxnSpPr>
            <p:nvPr/>
          </p:nvCxnSpPr>
          <p:spPr>
            <a:xfrm flipV="1">
              <a:off x="10258858" y="2574676"/>
              <a:ext cx="277042" cy="323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80B6BB-7341-EE26-A28B-FCB809B80460}"/>
                </a:ext>
              </a:extLst>
            </p:cNvPr>
            <p:cNvCxnSpPr>
              <a:cxnSpLocks/>
              <a:stCxn id="9" idx="6"/>
              <a:endCxn id="11" idx="2"/>
            </p:cNvCxnSpPr>
            <p:nvPr/>
          </p:nvCxnSpPr>
          <p:spPr>
            <a:xfrm>
              <a:off x="10312752" y="3036371"/>
              <a:ext cx="434397" cy="1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466A78-9EE1-1AC1-7C5A-E6B59C846E2D}"/>
                </a:ext>
              </a:extLst>
            </p:cNvPr>
            <p:cNvCxnSpPr>
              <a:cxnSpLocks/>
              <a:stCxn id="9" idx="5"/>
              <a:endCxn id="12" idx="1"/>
            </p:cNvCxnSpPr>
            <p:nvPr/>
          </p:nvCxnSpPr>
          <p:spPr>
            <a:xfrm>
              <a:off x="10258858" y="3174950"/>
              <a:ext cx="698991" cy="680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7E5D0D-6400-EBD7-5CFA-EAAE38D01A79}"/>
                </a:ext>
              </a:extLst>
            </p:cNvPr>
            <p:cNvCxnSpPr>
              <a:cxnSpLocks/>
              <a:stCxn id="9" idx="4"/>
              <a:endCxn id="13" idx="0"/>
            </p:cNvCxnSpPr>
            <p:nvPr/>
          </p:nvCxnSpPr>
          <p:spPr>
            <a:xfrm flipH="1">
              <a:off x="10063723" y="3232352"/>
              <a:ext cx="65023" cy="6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DE149C-1CB9-ECA1-3C9C-4F16392E0D66}"/>
                </a:ext>
              </a:extLst>
            </p:cNvPr>
            <p:cNvCxnSpPr>
              <a:cxnSpLocks/>
              <a:stCxn id="9" idx="3"/>
              <a:endCxn id="14" idx="7"/>
            </p:cNvCxnSpPr>
            <p:nvPr/>
          </p:nvCxnSpPr>
          <p:spPr>
            <a:xfrm flipH="1">
              <a:off x="9545592" y="3174950"/>
              <a:ext cx="453041" cy="228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38DA48-6B2C-CECD-362E-D6E273E4BDEA}"/>
                </a:ext>
              </a:extLst>
            </p:cNvPr>
            <p:cNvCxnSpPr>
              <a:cxnSpLocks/>
              <a:stCxn id="9" idx="1"/>
              <a:endCxn id="15" idx="5"/>
            </p:cNvCxnSpPr>
            <p:nvPr/>
          </p:nvCxnSpPr>
          <p:spPr>
            <a:xfrm flipH="1" flipV="1">
              <a:off x="9822404" y="2601448"/>
              <a:ext cx="176229" cy="29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07403DD-47C2-A5BC-6D2F-A945E570A62C}"/>
                </a:ext>
              </a:extLst>
            </p:cNvPr>
            <p:cNvSpPr txBox="1"/>
            <p:nvPr/>
          </p:nvSpPr>
          <p:spPr>
            <a:xfrm>
              <a:off x="9821836" y="3274470"/>
              <a:ext cx="1084773" cy="307777"/>
            </a:xfrm>
            <a:prstGeom prst="rect">
              <a:avLst/>
            </a:prstGeom>
            <a:solidFill>
              <a:srgbClr val="FFFF00"/>
            </a:solidFill>
          </p:spPr>
          <p:txBody>
            <a:bodyPr wrap="square" rtlCol="0">
              <a:spAutoFit/>
            </a:bodyPr>
            <a:lstStyle/>
            <a:p>
              <a:r>
                <a:rPr lang="en-US" sz="700" dirty="0"/>
                <a:t>Prednisolone Sodium Phosphate (PSA)</a:t>
              </a:r>
            </a:p>
          </p:txBody>
        </p:sp>
        <p:sp>
          <p:nvSpPr>
            <p:cNvPr id="23" name="TextBox 22">
              <a:extLst>
                <a:ext uri="{FF2B5EF4-FFF2-40B4-BE49-F238E27FC236}">
                  <a16:creationId xmlns:a16="http://schemas.microsoft.com/office/drawing/2014/main" id="{E6BCB5F6-F26E-182E-5D98-C06DADDBB5C3}"/>
                </a:ext>
              </a:extLst>
            </p:cNvPr>
            <p:cNvSpPr txBox="1"/>
            <p:nvPr/>
          </p:nvSpPr>
          <p:spPr>
            <a:xfrm>
              <a:off x="10747149" y="2681969"/>
              <a:ext cx="1089991" cy="230832"/>
            </a:xfrm>
            <a:prstGeom prst="rect">
              <a:avLst/>
            </a:prstGeom>
            <a:noFill/>
          </p:spPr>
          <p:txBody>
            <a:bodyPr wrap="square" rtlCol="0">
              <a:spAutoFit/>
            </a:bodyPr>
            <a:lstStyle/>
            <a:p>
              <a:r>
                <a:rPr lang="en-US" sz="900" dirty="0"/>
                <a:t>Tuberculosis</a:t>
              </a:r>
            </a:p>
          </p:txBody>
        </p:sp>
        <p:sp>
          <p:nvSpPr>
            <p:cNvPr id="24" name="TextBox 23">
              <a:extLst>
                <a:ext uri="{FF2B5EF4-FFF2-40B4-BE49-F238E27FC236}">
                  <a16:creationId xmlns:a16="http://schemas.microsoft.com/office/drawing/2014/main" id="{F31A121E-519A-DBD8-2138-F193520F9EB7}"/>
                </a:ext>
              </a:extLst>
            </p:cNvPr>
            <p:cNvSpPr txBox="1"/>
            <p:nvPr/>
          </p:nvSpPr>
          <p:spPr>
            <a:xfrm>
              <a:off x="10367525" y="2026207"/>
              <a:ext cx="1089991" cy="230832"/>
            </a:xfrm>
            <a:prstGeom prst="rect">
              <a:avLst/>
            </a:prstGeom>
            <a:noFill/>
          </p:spPr>
          <p:txBody>
            <a:bodyPr wrap="square" rtlCol="0">
              <a:spAutoFit/>
            </a:bodyPr>
            <a:lstStyle/>
            <a:p>
              <a:r>
                <a:rPr lang="en-US" sz="900" dirty="0" err="1"/>
                <a:t>Pneunomia</a:t>
              </a:r>
              <a:endParaRPr lang="en-US" sz="900" dirty="0"/>
            </a:p>
          </p:txBody>
        </p:sp>
        <p:sp>
          <p:nvSpPr>
            <p:cNvPr id="25" name="TextBox 24">
              <a:extLst>
                <a:ext uri="{FF2B5EF4-FFF2-40B4-BE49-F238E27FC236}">
                  <a16:creationId xmlns:a16="http://schemas.microsoft.com/office/drawing/2014/main" id="{4EC669D1-FFF6-A237-C1A4-C1C2163BCC47}"/>
                </a:ext>
              </a:extLst>
            </p:cNvPr>
            <p:cNvSpPr txBox="1"/>
            <p:nvPr/>
          </p:nvSpPr>
          <p:spPr>
            <a:xfrm>
              <a:off x="8836391" y="2370227"/>
              <a:ext cx="1089991" cy="230832"/>
            </a:xfrm>
            <a:prstGeom prst="rect">
              <a:avLst/>
            </a:prstGeom>
            <a:noFill/>
          </p:spPr>
          <p:txBody>
            <a:bodyPr wrap="square" rtlCol="0">
              <a:spAutoFit/>
            </a:bodyPr>
            <a:lstStyle/>
            <a:p>
              <a:r>
                <a:rPr lang="en-US" sz="900" dirty="0"/>
                <a:t>Trichinosis</a:t>
              </a:r>
            </a:p>
          </p:txBody>
        </p:sp>
        <p:sp>
          <p:nvSpPr>
            <p:cNvPr id="26" name="TextBox 25">
              <a:extLst>
                <a:ext uri="{FF2B5EF4-FFF2-40B4-BE49-F238E27FC236}">
                  <a16:creationId xmlns:a16="http://schemas.microsoft.com/office/drawing/2014/main" id="{45938C66-C2A2-5B82-C0E2-1DA3CC5BF40A}"/>
                </a:ext>
              </a:extLst>
            </p:cNvPr>
            <p:cNvSpPr txBox="1"/>
            <p:nvPr/>
          </p:nvSpPr>
          <p:spPr>
            <a:xfrm>
              <a:off x="9064365" y="3028996"/>
              <a:ext cx="1089991" cy="369332"/>
            </a:xfrm>
            <a:prstGeom prst="rect">
              <a:avLst/>
            </a:prstGeom>
            <a:noFill/>
          </p:spPr>
          <p:txBody>
            <a:bodyPr wrap="square" rtlCol="0">
              <a:spAutoFit/>
            </a:bodyPr>
            <a:lstStyle/>
            <a:p>
              <a:r>
                <a:rPr lang="en-US" sz="900" dirty="0"/>
                <a:t>Pulmonary </a:t>
              </a:r>
            </a:p>
            <a:p>
              <a:r>
                <a:rPr lang="en-US" sz="900" dirty="0"/>
                <a:t>Disease</a:t>
              </a:r>
            </a:p>
          </p:txBody>
        </p:sp>
        <p:sp>
          <p:nvSpPr>
            <p:cNvPr id="27" name="TextBox 26">
              <a:extLst>
                <a:ext uri="{FF2B5EF4-FFF2-40B4-BE49-F238E27FC236}">
                  <a16:creationId xmlns:a16="http://schemas.microsoft.com/office/drawing/2014/main" id="{871D854E-3D45-3BFB-3DE6-61C607E71096}"/>
                </a:ext>
              </a:extLst>
            </p:cNvPr>
            <p:cNvSpPr txBox="1"/>
            <p:nvPr/>
          </p:nvSpPr>
          <p:spPr>
            <a:xfrm>
              <a:off x="9536840" y="4149159"/>
              <a:ext cx="1262037" cy="369332"/>
            </a:xfrm>
            <a:prstGeom prst="rect">
              <a:avLst/>
            </a:prstGeom>
            <a:noFill/>
          </p:spPr>
          <p:txBody>
            <a:bodyPr wrap="square" rtlCol="0">
              <a:spAutoFit/>
            </a:bodyPr>
            <a:lstStyle/>
            <a:p>
              <a:r>
                <a:rPr lang="en-US" sz="900" dirty="0"/>
                <a:t>Idiopathic Pulmonary </a:t>
              </a:r>
            </a:p>
            <a:p>
              <a:r>
                <a:rPr lang="en-US" sz="900" dirty="0"/>
                <a:t>Disease</a:t>
              </a:r>
            </a:p>
          </p:txBody>
        </p:sp>
        <p:sp>
          <p:nvSpPr>
            <p:cNvPr id="28" name="TextBox 27">
              <a:extLst>
                <a:ext uri="{FF2B5EF4-FFF2-40B4-BE49-F238E27FC236}">
                  <a16:creationId xmlns:a16="http://schemas.microsoft.com/office/drawing/2014/main" id="{4C9391EB-F603-7327-1483-9912CCE3CF86}"/>
                </a:ext>
              </a:extLst>
            </p:cNvPr>
            <p:cNvSpPr txBox="1"/>
            <p:nvPr/>
          </p:nvSpPr>
          <p:spPr>
            <a:xfrm>
              <a:off x="10747149" y="4111841"/>
              <a:ext cx="1089991" cy="230832"/>
            </a:xfrm>
            <a:prstGeom prst="rect">
              <a:avLst/>
            </a:prstGeom>
            <a:noFill/>
          </p:spPr>
          <p:txBody>
            <a:bodyPr wrap="square" rtlCol="0">
              <a:spAutoFit/>
            </a:bodyPr>
            <a:lstStyle/>
            <a:p>
              <a:r>
                <a:rPr lang="en-US" sz="900" dirty="0"/>
                <a:t>Aspergillosis</a:t>
              </a:r>
            </a:p>
          </p:txBody>
        </p:sp>
        <p:sp>
          <p:nvSpPr>
            <p:cNvPr id="29" name="Oval 28">
              <a:extLst>
                <a:ext uri="{FF2B5EF4-FFF2-40B4-BE49-F238E27FC236}">
                  <a16:creationId xmlns:a16="http://schemas.microsoft.com/office/drawing/2014/main" id="{4628AE53-A3E0-BF9B-EDFD-47FE9C6A5D2A}"/>
                </a:ext>
              </a:extLst>
            </p:cNvPr>
            <p:cNvSpPr/>
            <p:nvPr/>
          </p:nvSpPr>
          <p:spPr>
            <a:xfrm>
              <a:off x="9369692" y="1172464"/>
              <a:ext cx="334296" cy="34412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8E0419A-8727-14EA-F628-621B36D41F57}"/>
                </a:ext>
              </a:extLst>
            </p:cNvPr>
            <p:cNvSpPr/>
            <p:nvPr/>
          </p:nvSpPr>
          <p:spPr>
            <a:xfrm>
              <a:off x="8659410" y="740570"/>
              <a:ext cx="334297" cy="34413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18442F1-D522-C7E8-2EEE-CF745E9D4379}"/>
                </a:ext>
              </a:extLst>
            </p:cNvPr>
            <p:cNvSpPr/>
            <p:nvPr/>
          </p:nvSpPr>
          <p:spPr>
            <a:xfrm>
              <a:off x="9672358" y="548660"/>
              <a:ext cx="334297" cy="34413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AB7E44D-1D18-49F9-617B-BBE2C35AB91F}"/>
                </a:ext>
              </a:extLst>
            </p:cNvPr>
            <p:cNvSpPr/>
            <p:nvPr/>
          </p:nvSpPr>
          <p:spPr>
            <a:xfrm>
              <a:off x="10073817" y="1257066"/>
              <a:ext cx="334297" cy="34413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5128BED-3375-9445-B848-F1DE4BDEB011}"/>
                </a:ext>
              </a:extLst>
            </p:cNvPr>
            <p:cNvCxnSpPr>
              <a:stCxn id="29" idx="4"/>
              <a:endCxn id="15" idx="0"/>
            </p:cNvCxnSpPr>
            <p:nvPr/>
          </p:nvCxnSpPr>
          <p:spPr>
            <a:xfrm>
              <a:off x="9536840" y="1516593"/>
              <a:ext cx="167373" cy="791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84A3E2-1C82-B4B3-FDA7-D973B6C95EC0}"/>
                </a:ext>
              </a:extLst>
            </p:cNvPr>
            <p:cNvCxnSpPr>
              <a:stCxn id="29" idx="6"/>
              <a:endCxn id="32" idx="2"/>
            </p:cNvCxnSpPr>
            <p:nvPr/>
          </p:nvCxnSpPr>
          <p:spPr>
            <a:xfrm>
              <a:off x="9703988" y="1344529"/>
              <a:ext cx="369829" cy="8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8FC419-14A4-3CEE-AD80-0CAA26EFCB8B}"/>
                </a:ext>
              </a:extLst>
            </p:cNvPr>
            <p:cNvCxnSpPr>
              <a:stCxn id="29" idx="7"/>
              <a:endCxn id="31" idx="4"/>
            </p:cNvCxnSpPr>
            <p:nvPr/>
          </p:nvCxnSpPr>
          <p:spPr>
            <a:xfrm flipV="1">
              <a:off x="9655031" y="892790"/>
              <a:ext cx="184476" cy="330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57DF89-7261-FAD9-85D7-C44DB6E76A12}"/>
                </a:ext>
              </a:extLst>
            </p:cNvPr>
            <p:cNvCxnSpPr>
              <a:stCxn id="29" idx="1"/>
              <a:endCxn id="30" idx="5"/>
            </p:cNvCxnSpPr>
            <p:nvPr/>
          </p:nvCxnSpPr>
          <p:spPr>
            <a:xfrm flipH="1" flipV="1">
              <a:off x="8944750" y="1034303"/>
              <a:ext cx="473899" cy="188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35F577-9E31-491B-778F-6DB59DF46321}"/>
                </a:ext>
              </a:extLst>
            </p:cNvPr>
            <p:cNvSpPr txBox="1"/>
            <p:nvPr/>
          </p:nvSpPr>
          <p:spPr>
            <a:xfrm>
              <a:off x="8448711" y="546140"/>
              <a:ext cx="1089991" cy="230832"/>
            </a:xfrm>
            <a:prstGeom prst="rect">
              <a:avLst/>
            </a:prstGeom>
            <a:noFill/>
          </p:spPr>
          <p:txBody>
            <a:bodyPr wrap="square" rtlCol="0">
              <a:spAutoFit/>
            </a:bodyPr>
            <a:lstStyle/>
            <a:p>
              <a:r>
                <a:rPr lang="en-US" sz="900" dirty="0"/>
                <a:t>Disease A</a:t>
              </a:r>
            </a:p>
          </p:txBody>
        </p:sp>
        <p:sp>
          <p:nvSpPr>
            <p:cNvPr id="38" name="TextBox 37">
              <a:extLst>
                <a:ext uri="{FF2B5EF4-FFF2-40B4-BE49-F238E27FC236}">
                  <a16:creationId xmlns:a16="http://schemas.microsoft.com/office/drawing/2014/main" id="{D03004FF-C510-F127-33CC-FF6CAC09D402}"/>
                </a:ext>
              </a:extLst>
            </p:cNvPr>
            <p:cNvSpPr txBox="1"/>
            <p:nvPr/>
          </p:nvSpPr>
          <p:spPr>
            <a:xfrm>
              <a:off x="9986049" y="619501"/>
              <a:ext cx="1089991" cy="230832"/>
            </a:xfrm>
            <a:prstGeom prst="rect">
              <a:avLst/>
            </a:prstGeom>
            <a:noFill/>
          </p:spPr>
          <p:txBody>
            <a:bodyPr wrap="square" rtlCol="0">
              <a:spAutoFit/>
            </a:bodyPr>
            <a:lstStyle/>
            <a:p>
              <a:r>
                <a:rPr lang="en-US" sz="900" dirty="0"/>
                <a:t>Disease B</a:t>
              </a:r>
            </a:p>
          </p:txBody>
        </p:sp>
        <p:sp>
          <p:nvSpPr>
            <p:cNvPr id="39" name="TextBox 38">
              <a:extLst>
                <a:ext uri="{FF2B5EF4-FFF2-40B4-BE49-F238E27FC236}">
                  <a16:creationId xmlns:a16="http://schemas.microsoft.com/office/drawing/2014/main" id="{B9D1CC09-6D12-83D4-94D2-246244E7D0BC}"/>
                </a:ext>
              </a:extLst>
            </p:cNvPr>
            <p:cNvSpPr txBox="1"/>
            <p:nvPr/>
          </p:nvSpPr>
          <p:spPr>
            <a:xfrm>
              <a:off x="10364222" y="1331840"/>
              <a:ext cx="1089991" cy="230832"/>
            </a:xfrm>
            <a:prstGeom prst="rect">
              <a:avLst/>
            </a:prstGeom>
            <a:noFill/>
          </p:spPr>
          <p:txBody>
            <a:bodyPr wrap="square" rtlCol="0">
              <a:spAutoFit/>
            </a:bodyPr>
            <a:lstStyle/>
            <a:p>
              <a:r>
                <a:rPr lang="en-US" sz="900" dirty="0"/>
                <a:t>Disease C</a:t>
              </a:r>
            </a:p>
          </p:txBody>
        </p:sp>
        <p:sp>
          <p:nvSpPr>
            <p:cNvPr id="40" name="TextBox 39">
              <a:extLst>
                <a:ext uri="{FF2B5EF4-FFF2-40B4-BE49-F238E27FC236}">
                  <a16:creationId xmlns:a16="http://schemas.microsoft.com/office/drawing/2014/main" id="{0BED1EA5-D274-E8F9-AE2B-EC488775CDA0}"/>
                </a:ext>
              </a:extLst>
            </p:cNvPr>
            <p:cNvSpPr txBox="1"/>
            <p:nvPr/>
          </p:nvSpPr>
          <p:spPr>
            <a:xfrm>
              <a:off x="9245227" y="1560079"/>
              <a:ext cx="634405" cy="200055"/>
            </a:xfrm>
            <a:prstGeom prst="rect">
              <a:avLst/>
            </a:prstGeom>
            <a:solidFill>
              <a:srgbClr val="FFFF00"/>
            </a:solidFill>
          </p:spPr>
          <p:txBody>
            <a:bodyPr wrap="square" rtlCol="0">
              <a:spAutoFit/>
            </a:bodyPr>
            <a:lstStyle/>
            <a:p>
              <a:pPr algn="ctr"/>
              <a:r>
                <a:rPr lang="en-US" sz="700" dirty="0"/>
                <a:t>Drug XYZ</a:t>
              </a:r>
            </a:p>
          </p:txBody>
        </p:sp>
        <p:sp>
          <p:nvSpPr>
            <p:cNvPr id="41" name="Oval 40">
              <a:extLst>
                <a:ext uri="{FF2B5EF4-FFF2-40B4-BE49-F238E27FC236}">
                  <a16:creationId xmlns:a16="http://schemas.microsoft.com/office/drawing/2014/main" id="{B6C4D7F6-A4B2-A676-4691-94D50502F7A2}"/>
                </a:ext>
              </a:extLst>
            </p:cNvPr>
            <p:cNvSpPr/>
            <p:nvPr/>
          </p:nvSpPr>
          <p:spPr>
            <a:xfrm>
              <a:off x="9055510" y="4532669"/>
              <a:ext cx="334296" cy="34412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C5091B0-A436-CF83-9044-8B9308B24C2F}"/>
                </a:ext>
              </a:extLst>
            </p:cNvPr>
            <p:cNvSpPr txBox="1"/>
            <p:nvPr/>
          </p:nvSpPr>
          <p:spPr>
            <a:xfrm>
              <a:off x="8694416" y="4822211"/>
              <a:ext cx="1187969" cy="400110"/>
            </a:xfrm>
            <a:prstGeom prst="rect">
              <a:avLst/>
            </a:prstGeom>
            <a:noFill/>
          </p:spPr>
          <p:txBody>
            <a:bodyPr wrap="square" rtlCol="0">
              <a:spAutoFit/>
            </a:bodyPr>
            <a:lstStyle/>
            <a:p>
              <a:r>
                <a:rPr lang="en-US" sz="1000" dirty="0"/>
                <a:t>Mycobacterium</a:t>
              </a:r>
            </a:p>
            <a:p>
              <a:r>
                <a:rPr lang="en-US" sz="1000" dirty="0"/>
                <a:t>Tuberculosis</a:t>
              </a:r>
            </a:p>
          </p:txBody>
        </p:sp>
        <p:sp>
          <p:nvSpPr>
            <p:cNvPr id="43" name="Freeform 42">
              <a:extLst>
                <a:ext uri="{FF2B5EF4-FFF2-40B4-BE49-F238E27FC236}">
                  <a16:creationId xmlns:a16="http://schemas.microsoft.com/office/drawing/2014/main" id="{EFC2FAE1-FAF5-43D1-8F66-6C427AEF6484}"/>
                </a:ext>
              </a:extLst>
            </p:cNvPr>
            <p:cNvSpPr/>
            <p:nvPr/>
          </p:nvSpPr>
          <p:spPr>
            <a:xfrm>
              <a:off x="9418649" y="3198135"/>
              <a:ext cx="2337501" cy="1581959"/>
            </a:xfrm>
            <a:custGeom>
              <a:avLst/>
              <a:gdLst>
                <a:gd name="connsiteX0" fmla="*/ 1750142 w 2647237"/>
                <a:gd name="connsiteY0" fmla="*/ 0 h 1844729"/>
                <a:gd name="connsiteX1" fmla="*/ 2625213 w 2647237"/>
                <a:gd name="connsiteY1" fmla="*/ 1042220 h 1844729"/>
                <a:gd name="connsiteX2" fmla="*/ 2172929 w 2647237"/>
                <a:gd name="connsiteY2" fmla="*/ 1740310 h 1844729"/>
                <a:gd name="connsiteX3" fmla="*/ 0 w 2647237"/>
                <a:gd name="connsiteY3" fmla="*/ 1828800 h 1844729"/>
              </a:gdLst>
              <a:ahLst/>
              <a:cxnLst>
                <a:cxn ang="0">
                  <a:pos x="connsiteX0" y="connsiteY0"/>
                </a:cxn>
                <a:cxn ang="0">
                  <a:pos x="connsiteX1" y="connsiteY1"/>
                </a:cxn>
                <a:cxn ang="0">
                  <a:pos x="connsiteX2" y="connsiteY2"/>
                </a:cxn>
                <a:cxn ang="0">
                  <a:pos x="connsiteX3" y="connsiteY3"/>
                </a:cxn>
              </a:cxnLst>
              <a:rect l="l" t="t" r="r" b="b"/>
              <a:pathLst>
                <a:path w="2647237" h="1844729">
                  <a:moveTo>
                    <a:pt x="1750142" y="0"/>
                  </a:moveTo>
                  <a:cubicBezTo>
                    <a:pt x="2152445" y="376084"/>
                    <a:pt x="2554749" y="752168"/>
                    <a:pt x="2625213" y="1042220"/>
                  </a:cubicBezTo>
                  <a:cubicBezTo>
                    <a:pt x="2695677" y="1332272"/>
                    <a:pt x="2610464" y="1609213"/>
                    <a:pt x="2172929" y="1740310"/>
                  </a:cubicBezTo>
                  <a:cubicBezTo>
                    <a:pt x="1735394" y="1871407"/>
                    <a:pt x="867697" y="1850103"/>
                    <a:pt x="0" y="1828800"/>
                  </a:cubicBezTo>
                </a:path>
              </a:pathLst>
            </a:custGeom>
            <a:noFill/>
            <a:ln w="63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B59C4687-99D2-CB0F-ACB3-7D71984999DE}"/>
                </a:ext>
              </a:extLst>
            </p:cNvPr>
            <p:cNvSpPr/>
            <p:nvPr/>
          </p:nvSpPr>
          <p:spPr>
            <a:xfrm>
              <a:off x="8408943" y="1111044"/>
              <a:ext cx="695728" cy="3500286"/>
            </a:xfrm>
            <a:custGeom>
              <a:avLst/>
              <a:gdLst>
                <a:gd name="connsiteX0" fmla="*/ 390928 w 695728"/>
                <a:gd name="connsiteY0" fmla="*/ 0 h 3598607"/>
                <a:gd name="connsiteX1" fmla="*/ 7470 w 695728"/>
                <a:gd name="connsiteY1" fmla="*/ 1995949 h 3598607"/>
                <a:gd name="connsiteX2" fmla="*/ 695728 w 695728"/>
                <a:gd name="connsiteY2" fmla="*/ 3598607 h 3598607"/>
              </a:gdLst>
              <a:ahLst/>
              <a:cxnLst>
                <a:cxn ang="0">
                  <a:pos x="connsiteX0" y="connsiteY0"/>
                </a:cxn>
                <a:cxn ang="0">
                  <a:pos x="connsiteX1" y="connsiteY1"/>
                </a:cxn>
                <a:cxn ang="0">
                  <a:pos x="connsiteX2" y="connsiteY2"/>
                </a:cxn>
              </a:cxnLst>
              <a:rect l="l" t="t" r="r" b="b"/>
              <a:pathLst>
                <a:path w="695728" h="3598607">
                  <a:moveTo>
                    <a:pt x="390928" y="0"/>
                  </a:moveTo>
                  <a:cubicBezTo>
                    <a:pt x="173799" y="698090"/>
                    <a:pt x="-43330" y="1396181"/>
                    <a:pt x="7470" y="1995949"/>
                  </a:cubicBezTo>
                  <a:cubicBezTo>
                    <a:pt x="58270" y="2595717"/>
                    <a:pt x="376999" y="3097162"/>
                    <a:pt x="695728" y="3598607"/>
                  </a:cubicBezTo>
                </a:path>
              </a:pathLst>
            </a:custGeom>
            <a:noFill/>
            <a:ln w="6350">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F372166-2144-80BB-27B6-9176C78ECC4C}"/>
                </a:ext>
              </a:extLst>
            </p:cNvPr>
            <p:cNvSpPr txBox="1"/>
            <p:nvPr/>
          </p:nvSpPr>
          <p:spPr>
            <a:xfrm>
              <a:off x="8219768" y="68826"/>
              <a:ext cx="3706761" cy="307777"/>
            </a:xfrm>
            <a:prstGeom prst="rect">
              <a:avLst/>
            </a:prstGeom>
            <a:noFill/>
          </p:spPr>
          <p:txBody>
            <a:bodyPr wrap="square" rtlCol="0">
              <a:spAutoFit/>
            </a:bodyPr>
            <a:lstStyle/>
            <a:p>
              <a:pPr algn="ctr"/>
              <a:r>
                <a:rPr lang="en-US" sz="1400" u="sng" dirty="0"/>
                <a:t>Representative Relationships</a:t>
              </a:r>
            </a:p>
          </p:txBody>
        </p:sp>
        <p:sp>
          <p:nvSpPr>
            <p:cNvPr id="46" name="Oval 45">
              <a:extLst>
                <a:ext uri="{FF2B5EF4-FFF2-40B4-BE49-F238E27FC236}">
                  <a16:creationId xmlns:a16="http://schemas.microsoft.com/office/drawing/2014/main" id="{A2C9C550-9EEF-E31E-AA14-714C520C64F8}"/>
                </a:ext>
              </a:extLst>
            </p:cNvPr>
            <p:cNvSpPr/>
            <p:nvPr/>
          </p:nvSpPr>
          <p:spPr>
            <a:xfrm>
              <a:off x="11421854" y="5941773"/>
              <a:ext cx="334296" cy="34412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50B6794-262E-FF3E-39B1-4BCA9482BE16}"/>
                </a:ext>
              </a:extLst>
            </p:cNvPr>
            <p:cNvSpPr/>
            <p:nvPr/>
          </p:nvSpPr>
          <p:spPr>
            <a:xfrm>
              <a:off x="8533539" y="5921812"/>
              <a:ext cx="334296" cy="34412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D557E30-0D4D-AE45-E07F-572F7429EDE7}"/>
                </a:ext>
              </a:extLst>
            </p:cNvPr>
            <p:cNvSpPr/>
            <p:nvPr/>
          </p:nvSpPr>
          <p:spPr>
            <a:xfrm>
              <a:off x="10074959" y="5945714"/>
              <a:ext cx="334297" cy="34413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621D2B3-C4DF-2121-B6D4-4D7D9902D1A9}"/>
                </a:ext>
              </a:extLst>
            </p:cNvPr>
            <p:cNvSpPr txBox="1"/>
            <p:nvPr/>
          </p:nvSpPr>
          <p:spPr>
            <a:xfrm>
              <a:off x="8485545" y="5724135"/>
              <a:ext cx="764579" cy="230832"/>
            </a:xfrm>
            <a:prstGeom prst="rect">
              <a:avLst/>
            </a:prstGeom>
            <a:noFill/>
          </p:spPr>
          <p:txBody>
            <a:bodyPr wrap="square" rtlCol="0">
              <a:spAutoFit/>
            </a:bodyPr>
            <a:lstStyle/>
            <a:p>
              <a:r>
                <a:rPr lang="en-US" sz="900" dirty="0"/>
                <a:t>Drug</a:t>
              </a:r>
            </a:p>
          </p:txBody>
        </p:sp>
        <p:sp>
          <p:nvSpPr>
            <p:cNvPr id="50" name="TextBox 49">
              <a:extLst>
                <a:ext uri="{FF2B5EF4-FFF2-40B4-BE49-F238E27FC236}">
                  <a16:creationId xmlns:a16="http://schemas.microsoft.com/office/drawing/2014/main" id="{38ED2666-37BB-9180-7F5C-948E2B2C5639}"/>
                </a:ext>
              </a:extLst>
            </p:cNvPr>
            <p:cNvSpPr txBox="1"/>
            <p:nvPr/>
          </p:nvSpPr>
          <p:spPr>
            <a:xfrm>
              <a:off x="9977122" y="5748302"/>
              <a:ext cx="764579" cy="230832"/>
            </a:xfrm>
            <a:prstGeom prst="rect">
              <a:avLst/>
            </a:prstGeom>
            <a:noFill/>
          </p:spPr>
          <p:txBody>
            <a:bodyPr wrap="square" rtlCol="0">
              <a:spAutoFit/>
            </a:bodyPr>
            <a:lstStyle/>
            <a:p>
              <a:r>
                <a:rPr lang="en-US" sz="900" dirty="0"/>
                <a:t>Disease</a:t>
              </a:r>
            </a:p>
          </p:txBody>
        </p:sp>
        <p:sp>
          <p:nvSpPr>
            <p:cNvPr id="51" name="TextBox 50">
              <a:extLst>
                <a:ext uri="{FF2B5EF4-FFF2-40B4-BE49-F238E27FC236}">
                  <a16:creationId xmlns:a16="http://schemas.microsoft.com/office/drawing/2014/main" id="{B8DF71A8-897A-E3D0-2F9E-D59C0F21B277}"/>
                </a:ext>
              </a:extLst>
            </p:cNvPr>
            <p:cNvSpPr txBox="1"/>
            <p:nvPr/>
          </p:nvSpPr>
          <p:spPr>
            <a:xfrm>
              <a:off x="11261017" y="5734604"/>
              <a:ext cx="764579" cy="230832"/>
            </a:xfrm>
            <a:prstGeom prst="rect">
              <a:avLst/>
            </a:prstGeom>
            <a:noFill/>
          </p:spPr>
          <p:txBody>
            <a:bodyPr wrap="square" rtlCol="0">
              <a:spAutoFit/>
            </a:bodyPr>
            <a:lstStyle/>
            <a:p>
              <a:r>
                <a:rPr lang="en-US" sz="900" dirty="0"/>
                <a:t>Pathogen</a:t>
              </a:r>
            </a:p>
          </p:txBody>
        </p:sp>
        <p:cxnSp>
          <p:nvCxnSpPr>
            <p:cNvPr id="52" name="Straight Connector 51">
              <a:extLst>
                <a:ext uri="{FF2B5EF4-FFF2-40B4-BE49-F238E27FC236}">
                  <a16:creationId xmlns:a16="http://schemas.microsoft.com/office/drawing/2014/main" id="{7F301B8D-EE36-4E05-D5B3-107D02315477}"/>
                </a:ext>
              </a:extLst>
            </p:cNvPr>
            <p:cNvCxnSpPr/>
            <p:nvPr/>
          </p:nvCxnSpPr>
          <p:spPr>
            <a:xfrm>
              <a:off x="8003458" y="5704903"/>
              <a:ext cx="4188542" cy="28303"/>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1026188-1773-BE11-E804-05970FEC4288}"/>
                </a:ext>
              </a:extLst>
            </p:cNvPr>
            <p:cNvSpPr txBox="1"/>
            <p:nvPr/>
          </p:nvSpPr>
          <p:spPr>
            <a:xfrm>
              <a:off x="8993706" y="5615201"/>
              <a:ext cx="695729" cy="230832"/>
            </a:xfrm>
            <a:prstGeom prst="rect">
              <a:avLst/>
            </a:prstGeom>
            <a:solidFill>
              <a:schemeClr val="bg1">
                <a:lumMod val="95000"/>
              </a:schemeClr>
            </a:solidFill>
          </p:spPr>
          <p:txBody>
            <a:bodyPr wrap="square" rtlCol="0">
              <a:spAutoFit/>
            </a:bodyPr>
            <a:lstStyle/>
            <a:p>
              <a:r>
                <a:rPr lang="en-US" sz="900" dirty="0"/>
                <a:t>Legend</a:t>
              </a:r>
            </a:p>
          </p:txBody>
        </p:sp>
      </p:grpSp>
      <p:sp>
        <p:nvSpPr>
          <p:cNvPr id="54" name="TextBox 53">
            <a:extLst>
              <a:ext uri="{FF2B5EF4-FFF2-40B4-BE49-F238E27FC236}">
                <a16:creationId xmlns:a16="http://schemas.microsoft.com/office/drawing/2014/main" id="{03C343F0-DD85-47B6-FD2D-7C1D682F15D3}"/>
              </a:ext>
            </a:extLst>
          </p:cNvPr>
          <p:cNvSpPr txBox="1"/>
          <p:nvPr/>
        </p:nvSpPr>
        <p:spPr>
          <a:xfrm>
            <a:off x="108151" y="3442477"/>
            <a:ext cx="7591603" cy="2800767"/>
          </a:xfrm>
          <a:prstGeom prst="rect">
            <a:avLst/>
          </a:prstGeom>
          <a:noFill/>
        </p:spPr>
        <p:txBody>
          <a:bodyPr wrap="square" rtlCol="0">
            <a:spAutoFit/>
          </a:bodyPr>
          <a:lstStyle/>
          <a:p>
            <a:pPr>
              <a:buClr>
                <a:srgbClr val="FF0000"/>
              </a:buClr>
            </a:pPr>
            <a:r>
              <a:rPr lang="en-US" sz="1400" b="1" u="sng" spc="-1" dirty="0">
                <a:solidFill>
                  <a:srgbClr val="FF860D"/>
                </a:solidFill>
                <a:latin typeface="Calibri"/>
              </a:rPr>
              <a:t>Solution:</a:t>
            </a:r>
          </a:p>
          <a:p>
            <a:pPr marL="216000" indent="-216000">
              <a:lnSpc>
                <a:spcPct val="100000"/>
              </a:lnSpc>
              <a:buClr>
                <a:srgbClr val="FF0000"/>
              </a:buClr>
              <a:buFont typeface="Wingdings" charset="2"/>
              <a:buChar char=""/>
            </a:pPr>
            <a:r>
              <a:rPr lang="en-US" sz="1200" spc="-1" dirty="0">
                <a:solidFill>
                  <a:srgbClr val="000000"/>
                </a:solidFill>
                <a:latin typeface="Calibri"/>
              </a:rPr>
              <a:t>By leveraging graph structure our solution has built Enterprise Knowledge Layer which will serve a Single Source of Truth for the </a:t>
            </a:r>
            <a:r>
              <a:rPr lang="en-US" sz="1200" spc="-1" dirty="0" err="1">
                <a:solidFill>
                  <a:srgbClr val="000000"/>
                </a:solidFill>
                <a:latin typeface="Calibri"/>
              </a:rPr>
              <a:t>Disease,Drug</a:t>
            </a:r>
            <a:r>
              <a:rPr lang="en-US" sz="1200" spc="-1" dirty="0">
                <a:solidFill>
                  <a:srgbClr val="000000"/>
                </a:solidFill>
                <a:latin typeface="Calibri"/>
              </a:rPr>
              <a:t> and Pathogen network that is easily queried, flexible and agile </a:t>
            </a:r>
          </a:p>
          <a:p>
            <a:pPr>
              <a:lnSpc>
                <a:spcPct val="100000"/>
              </a:lnSpc>
              <a:buClr>
                <a:srgbClr val="FF0000"/>
              </a:buClr>
            </a:pPr>
            <a:endParaRPr lang="en-US"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The solution comprises of basic analytics / EDA that provides intelligent insights on the overall graph structure </a:t>
            </a:r>
          </a:p>
          <a:p>
            <a:pPr marL="216000" indent="-216000">
              <a:lnSpc>
                <a:spcPct val="100000"/>
              </a:lnSpc>
              <a:buClr>
                <a:srgbClr val="FF0000"/>
              </a:buClr>
              <a:buFont typeface="Wingdings" charset="2"/>
              <a:buChar char=""/>
            </a:pPr>
            <a:endParaRPr lang="en-US"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Advanced Analytics with Data science - By means of Graph Algorithms and Machine Learning (Supervised &amp; Unsupervised) our solutions delivers diseases analytics such as Clustering , PageRank to discover groups of diseases which can be cured by similar groups of medicines or having similar traits</a:t>
            </a:r>
          </a:p>
          <a:p>
            <a:pPr marL="216000" indent="-216000">
              <a:lnSpc>
                <a:spcPct val="100000"/>
              </a:lnSpc>
              <a:buClr>
                <a:srgbClr val="FF0000"/>
              </a:buClr>
              <a:buFont typeface="Wingdings" charset="2"/>
              <a:buChar char=""/>
            </a:pPr>
            <a:endParaRPr lang="en-US" sz="1200" spc="-1" dirty="0">
              <a:solidFill>
                <a:srgbClr val="000000"/>
              </a:solidFill>
              <a:latin typeface="Calibri"/>
            </a:endParaRPr>
          </a:p>
          <a:p>
            <a:pPr marL="216000" indent="-216000">
              <a:buClr>
                <a:srgbClr val="FF0000"/>
              </a:buClr>
              <a:buFont typeface="Wingdings" charset="2"/>
              <a:buChar char=""/>
            </a:pPr>
            <a:r>
              <a:rPr lang="en-US" sz="1200" spc="-1" dirty="0">
                <a:solidFill>
                  <a:srgbClr val="000000"/>
                </a:solidFill>
                <a:latin typeface="Calibri"/>
              </a:rPr>
              <a:t>Solution Architecture - Ingestion occurs from several sources(</a:t>
            </a:r>
            <a:r>
              <a:rPr lang="en-US" sz="1200" spc="-1" dirty="0" err="1">
                <a:solidFill>
                  <a:srgbClr val="000000"/>
                </a:solidFill>
                <a:latin typeface="Calibri"/>
              </a:rPr>
              <a:t>xml,json,xls</a:t>
            </a:r>
            <a:r>
              <a:rPr lang="en-US" sz="1200" spc="-1" dirty="0">
                <a:solidFill>
                  <a:srgbClr val="000000"/>
                </a:solidFill>
                <a:latin typeface="Calibri"/>
              </a:rPr>
              <a:t>) and micro-services(ML/ETL). Includes an User Interactive Dashboard  with </a:t>
            </a:r>
            <a:r>
              <a:rPr lang="en-US" sz="1200" spc="-1" dirty="0" err="1">
                <a:solidFill>
                  <a:srgbClr val="000000"/>
                </a:solidFill>
                <a:latin typeface="Calibri"/>
              </a:rPr>
              <a:t>NeoDash</a:t>
            </a:r>
            <a:r>
              <a:rPr lang="en-US" sz="1200" spc="-1" dirty="0">
                <a:solidFill>
                  <a:srgbClr val="000000"/>
                </a:solidFill>
                <a:latin typeface="Calibri"/>
              </a:rPr>
              <a:t> for mining basic analytics and EDA . Integrated with </a:t>
            </a:r>
            <a:r>
              <a:rPr lang="en-US" sz="1200" spc="-1" dirty="0" err="1">
                <a:solidFill>
                  <a:srgbClr val="000000"/>
                </a:solidFill>
                <a:latin typeface="Calibri"/>
              </a:rPr>
              <a:t>datascience</a:t>
            </a:r>
            <a:r>
              <a:rPr lang="en-US" sz="1200" spc="-1" dirty="0">
                <a:solidFill>
                  <a:srgbClr val="000000"/>
                </a:solidFill>
                <a:latin typeface="Calibri"/>
              </a:rPr>
              <a:t> layer for advanced analytics insights </a:t>
            </a:r>
            <a:endParaRPr lang="en-IN" sz="1200" spc="-1" dirty="0">
              <a:solidFill>
                <a:srgbClr val="000000"/>
              </a:solidFill>
              <a:latin typeface="Calibri"/>
            </a:endParaRPr>
          </a:p>
          <a:p>
            <a:endParaRPr lang="en-US" dirty="0"/>
          </a:p>
        </p:txBody>
      </p:sp>
    </p:spTree>
    <p:extLst>
      <p:ext uri="{BB962C8B-B14F-4D97-AF65-F5344CB8AC3E}">
        <p14:creationId xmlns:p14="http://schemas.microsoft.com/office/powerpoint/2010/main" val="30801222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linds(horizontal)">
                                      <p:cBhvr>
                                        <p:cTn id="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5C8A4515-09BE-06F7-AE18-D784B1ED5275}"/>
              </a:ext>
            </a:extLst>
          </p:cNvPr>
          <p:cNvGrpSpPr/>
          <p:nvPr/>
        </p:nvGrpSpPr>
        <p:grpSpPr>
          <a:xfrm>
            <a:off x="0" y="305640"/>
            <a:ext cx="5047920" cy="767880"/>
            <a:chOff x="0" y="305640"/>
            <a:chExt cx="5047920" cy="767880"/>
          </a:xfrm>
        </p:grpSpPr>
        <p:sp>
          <p:nvSpPr>
            <p:cNvPr id="4" name="Rectangle 5">
              <a:extLst>
                <a:ext uri="{FF2B5EF4-FFF2-40B4-BE49-F238E27FC236}">
                  <a16:creationId xmlns:a16="http://schemas.microsoft.com/office/drawing/2014/main" id="{2C25507B-9D5C-15CC-BAEA-A68B0B525AC6}"/>
                </a:ext>
              </a:extLst>
            </p:cNvPr>
            <p:cNvSpPr/>
            <p:nvPr/>
          </p:nvSpPr>
          <p:spPr>
            <a:xfrm>
              <a:off x="0" y="305640"/>
              <a:ext cx="504792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9">
              <a:extLst>
                <a:ext uri="{FF2B5EF4-FFF2-40B4-BE49-F238E27FC236}">
                  <a16:creationId xmlns:a16="http://schemas.microsoft.com/office/drawing/2014/main" id="{AF81DEE6-FD22-1949-35DA-DE311DDC30D1}"/>
                </a:ext>
              </a:extLst>
            </p:cNvPr>
            <p:cNvSpPr/>
            <p:nvPr/>
          </p:nvSpPr>
          <p:spPr>
            <a:xfrm>
              <a:off x="0" y="505080"/>
              <a:ext cx="504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Use Case Overview </a:t>
              </a:r>
              <a:endParaRPr lang="en-IN" sz="1800" b="0" strike="noStrike" spc="-1">
                <a:latin typeface="Arial"/>
              </a:endParaRPr>
            </a:p>
          </p:txBody>
        </p:sp>
      </p:grpSp>
      <p:sp>
        <p:nvSpPr>
          <p:cNvPr id="6" name="TextBox 16">
            <a:extLst>
              <a:ext uri="{FF2B5EF4-FFF2-40B4-BE49-F238E27FC236}">
                <a16:creationId xmlns:a16="http://schemas.microsoft.com/office/drawing/2014/main" id="{42043C6D-C236-DC0C-F96C-C6A1A73A76F0}"/>
              </a:ext>
            </a:extLst>
          </p:cNvPr>
          <p:cNvSpPr/>
          <p:nvPr/>
        </p:nvSpPr>
        <p:spPr>
          <a:xfrm>
            <a:off x="180000" y="1260000"/>
            <a:ext cx="11340000" cy="194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FF0000"/>
              </a:buClr>
              <a:buFont typeface="Wingdings" charset="2"/>
              <a:buChar char=""/>
            </a:pPr>
            <a:r>
              <a:rPr lang="en-US" sz="1400" b="1" u="sng" strike="noStrike" spc="-1" dirty="0">
                <a:solidFill>
                  <a:srgbClr val="FF860D"/>
                </a:solidFill>
                <a:uFillTx/>
                <a:latin typeface="Calibri"/>
              </a:rPr>
              <a:t>Data Source:</a:t>
            </a:r>
            <a:endParaRPr lang="en-IN" sz="14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000000"/>
                </a:solidFill>
                <a:latin typeface="Calibri"/>
              </a:rPr>
              <a:t>Based on our observations we concluded that there are many treasures in the Kyoto Encyclopedia of Genes and Genomes (KEGG) database. One of them is without doubt the KEGG Disease Database. This database contains details about many known human diseases. Moreover, together with other databases such as Genome, Drug and Genes, KEGG provides us with a very extensive network of knowledge about disorders, their causes and drugs. A graph database like Neo4j is instrumental to knowledge discovery in biomedical research. This trove of information from KEGG is perfect for such a data project. </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1" u="sng" strike="noStrike" spc="-1" dirty="0">
                <a:solidFill>
                  <a:srgbClr val="EA7500"/>
                </a:solidFill>
                <a:uFillTx/>
                <a:latin typeface="Calibri"/>
              </a:rPr>
              <a:t>Important Links :</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2A6099"/>
                </a:solidFill>
                <a:latin typeface="Calibri"/>
              </a:rPr>
              <a:t>https://</a:t>
            </a:r>
            <a:r>
              <a:rPr lang="en-US" sz="1200" b="0" strike="noStrike" spc="-1" dirty="0" err="1">
                <a:solidFill>
                  <a:srgbClr val="2A6099"/>
                </a:solidFill>
                <a:latin typeface="Calibri"/>
              </a:rPr>
              <a:t>www.genome.jp</a:t>
            </a:r>
            <a:r>
              <a:rPr lang="en-US" sz="1200" b="0" strike="noStrike" spc="-1" dirty="0">
                <a:solidFill>
                  <a:srgbClr val="2A6099"/>
                </a:solidFill>
                <a:latin typeface="Calibri"/>
              </a:rPr>
              <a:t>/</a:t>
            </a:r>
            <a:r>
              <a:rPr lang="en-US" sz="1200" b="0" strike="noStrike" spc="-1" dirty="0" err="1">
                <a:solidFill>
                  <a:srgbClr val="2A6099"/>
                </a:solidFill>
                <a:latin typeface="Calibri"/>
              </a:rPr>
              <a:t>kegg</a:t>
            </a:r>
            <a:r>
              <a:rPr lang="en-US" sz="1200" b="0" strike="noStrike" spc="-1" dirty="0">
                <a:solidFill>
                  <a:srgbClr val="2A6099"/>
                </a:solidFill>
                <a:latin typeface="Calibri"/>
              </a:rPr>
              <a:t>/disease/</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2A6099"/>
                </a:solidFill>
                <a:latin typeface="Calibri"/>
              </a:rPr>
              <a:t>https://</a:t>
            </a:r>
            <a:r>
              <a:rPr lang="en-US" sz="1200" b="0" strike="noStrike" spc="-1" dirty="0" err="1">
                <a:solidFill>
                  <a:srgbClr val="2A6099"/>
                </a:solidFill>
                <a:latin typeface="Calibri"/>
              </a:rPr>
              <a:t>www.genome.jp</a:t>
            </a:r>
            <a:r>
              <a:rPr lang="en-US" sz="1200" b="0" strike="noStrike" spc="-1" dirty="0">
                <a:solidFill>
                  <a:srgbClr val="2A6099"/>
                </a:solidFill>
                <a:latin typeface="Calibri"/>
              </a:rPr>
              <a:t>/</a:t>
            </a:r>
            <a:r>
              <a:rPr lang="en-US" sz="1200" b="0" strike="noStrike" spc="-1" dirty="0" err="1">
                <a:solidFill>
                  <a:srgbClr val="2A6099"/>
                </a:solidFill>
                <a:latin typeface="Calibri"/>
              </a:rPr>
              <a:t>brite</a:t>
            </a:r>
            <a:r>
              <a:rPr lang="en-US" sz="1200" b="0" strike="noStrike" spc="-1" dirty="0">
                <a:solidFill>
                  <a:srgbClr val="2A6099"/>
                </a:solidFill>
                <a:latin typeface="Calibri"/>
              </a:rPr>
              <a:t>/br08401</a:t>
            </a:r>
            <a:endParaRPr lang="en-IN" sz="1200" b="0" strike="noStrike" spc="-1" dirty="0">
              <a:solidFill>
                <a:srgbClr val="2A6099"/>
              </a:solidFill>
              <a:latin typeface="Arial"/>
            </a:endParaRPr>
          </a:p>
        </p:txBody>
      </p:sp>
      <p:sp>
        <p:nvSpPr>
          <p:cNvPr id="7" name="TextBox 17">
            <a:extLst>
              <a:ext uri="{FF2B5EF4-FFF2-40B4-BE49-F238E27FC236}">
                <a16:creationId xmlns:a16="http://schemas.microsoft.com/office/drawing/2014/main" id="{F9414833-84F3-45BF-04C9-660BE52FB6D2}"/>
              </a:ext>
            </a:extLst>
          </p:cNvPr>
          <p:cNvSpPr/>
          <p:nvPr/>
        </p:nvSpPr>
        <p:spPr>
          <a:xfrm>
            <a:off x="359999" y="3624840"/>
            <a:ext cx="11015923" cy="153742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6000" indent="-216000">
              <a:lnSpc>
                <a:spcPct val="100000"/>
              </a:lnSpc>
              <a:buClr>
                <a:srgbClr val="FF0000"/>
              </a:buClr>
              <a:buFont typeface="Wingdings" charset="2"/>
              <a:buChar char=""/>
            </a:pPr>
            <a:r>
              <a:rPr lang="en-US" sz="1400" b="1" u="sng" strike="noStrike" spc="-1" dirty="0">
                <a:solidFill>
                  <a:srgbClr val="FF860D"/>
                </a:solidFill>
                <a:uFillTx/>
                <a:latin typeface="Calibri"/>
              </a:rPr>
              <a:t>User </a:t>
            </a:r>
            <a:r>
              <a:rPr lang="en-US" sz="1400" b="1" u="sng" strike="noStrike" spc="-1" dirty="0" err="1">
                <a:solidFill>
                  <a:srgbClr val="FF860D"/>
                </a:solidFill>
                <a:uFillTx/>
                <a:latin typeface="Calibri"/>
              </a:rPr>
              <a:t>Personna</a:t>
            </a:r>
            <a:r>
              <a:rPr lang="en-US" sz="1400" b="1" u="sng" strike="noStrike" spc="-1" dirty="0">
                <a:solidFill>
                  <a:srgbClr val="FF860D"/>
                </a:solidFill>
                <a:uFillTx/>
                <a:latin typeface="Calibri"/>
              </a:rPr>
              <a:t>:</a:t>
            </a:r>
            <a:endParaRPr lang="en-IN" sz="1400" b="0" i="1" strike="noStrike" spc="-1" dirty="0">
              <a:solidFill>
                <a:srgbClr val="2A6099"/>
              </a:solidFill>
              <a:latin typeface="Arial"/>
            </a:endParaRPr>
          </a:p>
          <a:p>
            <a:pPr marL="216000" indent="-216000">
              <a:lnSpc>
                <a:spcPct val="100000"/>
              </a:lnSpc>
              <a:buClr>
                <a:srgbClr val="FF0000"/>
              </a:buClr>
              <a:buFont typeface="Wingdings" charset="2"/>
              <a:buChar char=""/>
            </a:pPr>
            <a:endParaRPr lang="en-IN" sz="1400" b="0" i="1" strike="noStrike" spc="-1" dirty="0">
              <a:solidFill>
                <a:srgbClr val="2A6099"/>
              </a:solidFill>
              <a:latin typeface="Arial"/>
            </a:endParaRPr>
          </a:p>
          <a:p>
            <a:pPr marL="216000" indent="-216000">
              <a:lnSpc>
                <a:spcPct val="100000"/>
              </a:lnSpc>
              <a:buClr>
                <a:srgbClr val="FF0000"/>
              </a:buClr>
              <a:buFont typeface="Wingdings" charset="2"/>
              <a:buChar char=""/>
            </a:pPr>
            <a:r>
              <a:rPr lang="en-US" sz="1200" spc="-1" dirty="0">
                <a:solidFill>
                  <a:srgbClr val="000000"/>
                </a:solidFill>
                <a:latin typeface="Calibri"/>
              </a:rPr>
              <a:t>This POC can prove to be a very useful tool  for the </a:t>
            </a:r>
            <a:r>
              <a:rPr lang="en-US" sz="1200" b="1" spc="-1" dirty="0">
                <a:solidFill>
                  <a:srgbClr val="000000"/>
                </a:solidFill>
                <a:latin typeface="Calibri"/>
              </a:rPr>
              <a:t>Epidemiologists, Drug discovery researchers </a:t>
            </a:r>
            <a:r>
              <a:rPr lang="en-US" sz="1200" spc="-1" dirty="0">
                <a:solidFill>
                  <a:srgbClr val="000000"/>
                </a:solidFill>
                <a:latin typeface="Calibri"/>
              </a:rPr>
              <a:t>and </a:t>
            </a:r>
            <a:r>
              <a:rPr lang="en-US" sz="1200" b="1" spc="-1" dirty="0">
                <a:solidFill>
                  <a:srgbClr val="000000"/>
                </a:solidFill>
                <a:latin typeface="Calibri"/>
              </a:rPr>
              <a:t>Drug synthesis </a:t>
            </a:r>
            <a:r>
              <a:rPr lang="en-US" sz="1200" spc="-1" dirty="0">
                <a:solidFill>
                  <a:srgbClr val="000000"/>
                </a:solidFill>
                <a:latin typeface="Calibri"/>
              </a:rPr>
              <a:t>industry.</a:t>
            </a:r>
            <a:endParaRPr lang="en-IN"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 Identify multipurpose drugs and in a way using these information to drive the decision making pipelines pertaining to drug synthesis and discovery chain.</a:t>
            </a:r>
            <a:endParaRPr lang="en-IN"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Form disease communities with Louvain and discover the most connected diseases with PageRank to identify patterns related to symptoms and discover </a:t>
            </a:r>
            <a:r>
              <a:rPr lang="en-US" sz="1200" spc="-1" dirty="0" err="1">
                <a:solidFill>
                  <a:srgbClr val="000000"/>
                </a:solidFill>
                <a:latin typeface="Calibri"/>
              </a:rPr>
              <a:t>commonalilties</a:t>
            </a:r>
            <a:r>
              <a:rPr lang="en-US" sz="1200" spc="-1" dirty="0">
                <a:solidFill>
                  <a:srgbClr val="000000"/>
                </a:solidFill>
                <a:latin typeface="Calibri"/>
              </a:rPr>
              <a:t> related to common compounds/anti-dote usage.</a:t>
            </a:r>
            <a:endParaRPr lang="en-IN" sz="1200" spc="-1" dirty="0">
              <a:solidFill>
                <a:srgbClr val="000000"/>
              </a:solidFill>
              <a:latin typeface="Calibri"/>
            </a:endParaRPr>
          </a:p>
          <a:p>
            <a:pPr>
              <a:lnSpc>
                <a:spcPct val="100000"/>
              </a:lnSpc>
              <a:buNone/>
            </a:pPr>
            <a:endParaRPr lang="en-IN" sz="1800" b="0" i="1" strike="noStrike" spc="-1" dirty="0">
              <a:solidFill>
                <a:srgbClr val="2A6099"/>
              </a:solidFill>
              <a:latin typeface="Arial"/>
            </a:endParaRPr>
          </a:p>
        </p:txBody>
      </p:sp>
    </p:spTree>
    <p:extLst>
      <p:ext uri="{BB962C8B-B14F-4D97-AF65-F5344CB8AC3E}">
        <p14:creationId xmlns:p14="http://schemas.microsoft.com/office/powerpoint/2010/main" val="238631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4"/>
          <p:cNvGrpSpPr/>
          <p:nvPr/>
        </p:nvGrpSpPr>
        <p:grpSpPr>
          <a:xfrm>
            <a:off x="0" y="305640"/>
            <a:ext cx="5047920" cy="767880"/>
            <a:chOff x="0" y="305640"/>
            <a:chExt cx="5047920" cy="767880"/>
          </a:xfrm>
        </p:grpSpPr>
        <p:sp>
          <p:nvSpPr>
            <p:cNvPr id="165" name="Rectangle 5"/>
            <p:cNvSpPr/>
            <p:nvPr/>
          </p:nvSpPr>
          <p:spPr>
            <a:xfrm>
              <a:off x="0" y="305640"/>
              <a:ext cx="504792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166" name="TextBox 9"/>
            <p:cNvSpPr/>
            <p:nvPr/>
          </p:nvSpPr>
          <p:spPr>
            <a:xfrm>
              <a:off x="0" y="505080"/>
              <a:ext cx="504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Use Case Overview </a:t>
              </a:r>
              <a:endParaRPr lang="en-IN" sz="1800" b="0" strike="noStrike" spc="-1">
                <a:latin typeface="Arial"/>
              </a:endParaRPr>
            </a:p>
          </p:txBody>
        </p:sp>
      </p:grpSp>
      <p:sp>
        <p:nvSpPr>
          <p:cNvPr id="167" name="TextBox 16"/>
          <p:cNvSpPr/>
          <p:nvPr/>
        </p:nvSpPr>
        <p:spPr>
          <a:xfrm>
            <a:off x="180000" y="1260000"/>
            <a:ext cx="11340000" cy="194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nSpc>
                <a:spcPct val="100000"/>
              </a:lnSpc>
              <a:buClr>
                <a:srgbClr val="FF0000"/>
              </a:buClr>
              <a:buFont typeface="Wingdings" charset="2"/>
              <a:buChar char=""/>
            </a:pPr>
            <a:r>
              <a:rPr lang="en-US" sz="1400" b="1" u="sng" strike="noStrike" spc="-1" dirty="0">
                <a:solidFill>
                  <a:srgbClr val="FF860D"/>
                </a:solidFill>
                <a:uFillTx/>
                <a:latin typeface="Calibri"/>
              </a:rPr>
              <a:t>Data Source:</a:t>
            </a:r>
            <a:endParaRPr lang="en-IN" sz="14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000000"/>
                </a:solidFill>
                <a:latin typeface="Calibri"/>
              </a:rPr>
              <a:t>Based on our observations we concluded that there are many treasures in the Kyoto Encyclopedia of Genes and Genomes (KEGG) database. One of them is without doubt the KEGG Disease Database. This database contains details about many known human diseases. Moreover, together with other databases such as Genome, Drug and Genes, KEGG provides us with a very extensive network of knowledge about disorders, their causes and drugs. A graph database like Neo4j is instrumental to knowledge discovery in biomedical research. This trove of information from KEGG is perfect for such a data project. </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1" u="sng" strike="noStrike" spc="-1" dirty="0">
                <a:solidFill>
                  <a:srgbClr val="EA7500"/>
                </a:solidFill>
                <a:uFillTx/>
                <a:latin typeface="Calibri"/>
              </a:rPr>
              <a:t>Important Links :</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2A6099"/>
                </a:solidFill>
                <a:latin typeface="Calibri"/>
              </a:rPr>
              <a:t>https://</a:t>
            </a:r>
            <a:r>
              <a:rPr lang="en-US" sz="1200" b="0" strike="noStrike" spc="-1" dirty="0" err="1">
                <a:solidFill>
                  <a:srgbClr val="2A6099"/>
                </a:solidFill>
                <a:latin typeface="Calibri"/>
              </a:rPr>
              <a:t>www.genome.jp</a:t>
            </a:r>
            <a:r>
              <a:rPr lang="en-US" sz="1200" b="0" strike="noStrike" spc="-1" dirty="0">
                <a:solidFill>
                  <a:srgbClr val="2A6099"/>
                </a:solidFill>
                <a:latin typeface="Calibri"/>
              </a:rPr>
              <a:t>/</a:t>
            </a:r>
            <a:r>
              <a:rPr lang="en-US" sz="1200" b="0" strike="noStrike" spc="-1" dirty="0" err="1">
                <a:solidFill>
                  <a:srgbClr val="2A6099"/>
                </a:solidFill>
                <a:latin typeface="Calibri"/>
              </a:rPr>
              <a:t>kegg</a:t>
            </a:r>
            <a:r>
              <a:rPr lang="en-US" sz="1200" b="0" strike="noStrike" spc="-1" dirty="0">
                <a:solidFill>
                  <a:srgbClr val="2A6099"/>
                </a:solidFill>
                <a:latin typeface="Calibri"/>
              </a:rPr>
              <a:t>/disease/</a:t>
            </a:r>
            <a:endParaRPr lang="en-IN" sz="1200" b="0" strike="noStrike" spc="-1" dirty="0">
              <a:solidFill>
                <a:srgbClr val="2A6099"/>
              </a:solidFill>
              <a:latin typeface="Arial"/>
            </a:endParaRPr>
          </a:p>
          <a:p>
            <a:pPr marL="216000" indent="-216000">
              <a:lnSpc>
                <a:spcPct val="100000"/>
              </a:lnSpc>
              <a:buClr>
                <a:srgbClr val="FF0000"/>
              </a:buClr>
              <a:buFont typeface="Wingdings" charset="2"/>
              <a:buChar char=""/>
            </a:pPr>
            <a:r>
              <a:rPr lang="en-US" sz="1200" b="0" strike="noStrike" spc="-1" dirty="0">
                <a:solidFill>
                  <a:srgbClr val="2A6099"/>
                </a:solidFill>
                <a:latin typeface="Calibri"/>
              </a:rPr>
              <a:t>https://</a:t>
            </a:r>
            <a:r>
              <a:rPr lang="en-US" sz="1200" b="0" strike="noStrike" spc="-1" dirty="0" err="1">
                <a:solidFill>
                  <a:srgbClr val="2A6099"/>
                </a:solidFill>
                <a:latin typeface="Calibri"/>
              </a:rPr>
              <a:t>www.genome.jp</a:t>
            </a:r>
            <a:r>
              <a:rPr lang="en-US" sz="1200" b="0" strike="noStrike" spc="-1" dirty="0">
                <a:solidFill>
                  <a:srgbClr val="2A6099"/>
                </a:solidFill>
                <a:latin typeface="Calibri"/>
              </a:rPr>
              <a:t>/</a:t>
            </a:r>
            <a:r>
              <a:rPr lang="en-US" sz="1200" b="0" strike="noStrike" spc="-1" dirty="0" err="1">
                <a:solidFill>
                  <a:srgbClr val="2A6099"/>
                </a:solidFill>
                <a:latin typeface="Calibri"/>
              </a:rPr>
              <a:t>brite</a:t>
            </a:r>
            <a:r>
              <a:rPr lang="en-US" sz="1200" b="0" strike="noStrike" spc="-1" dirty="0">
                <a:solidFill>
                  <a:srgbClr val="2A6099"/>
                </a:solidFill>
                <a:latin typeface="Calibri"/>
              </a:rPr>
              <a:t>/br08401</a:t>
            </a:r>
            <a:endParaRPr lang="en-IN" sz="1200" b="0" strike="noStrike" spc="-1" dirty="0">
              <a:solidFill>
                <a:srgbClr val="2A6099"/>
              </a:solidFill>
              <a:latin typeface="Arial"/>
            </a:endParaRPr>
          </a:p>
        </p:txBody>
      </p:sp>
      <p:sp>
        <p:nvSpPr>
          <p:cNvPr id="168" name="TextBox 17"/>
          <p:cNvSpPr/>
          <p:nvPr/>
        </p:nvSpPr>
        <p:spPr>
          <a:xfrm>
            <a:off x="359999" y="3624840"/>
            <a:ext cx="11015923" cy="153742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16000" indent="-216000">
              <a:lnSpc>
                <a:spcPct val="100000"/>
              </a:lnSpc>
              <a:buClr>
                <a:srgbClr val="FF0000"/>
              </a:buClr>
              <a:buFont typeface="Wingdings" charset="2"/>
              <a:buChar char=""/>
            </a:pPr>
            <a:r>
              <a:rPr lang="en-US" sz="1400" b="1" u="sng" strike="noStrike" spc="-1" dirty="0">
                <a:solidFill>
                  <a:srgbClr val="FF860D"/>
                </a:solidFill>
                <a:uFillTx/>
                <a:latin typeface="Calibri"/>
              </a:rPr>
              <a:t>User </a:t>
            </a:r>
            <a:r>
              <a:rPr lang="en-US" sz="1400" b="1" u="sng" strike="noStrike" spc="-1" dirty="0" err="1">
                <a:solidFill>
                  <a:srgbClr val="FF860D"/>
                </a:solidFill>
                <a:uFillTx/>
                <a:latin typeface="Calibri"/>
              </a:rPr>
              <a:t>Personna</a:t>
            </a:r>
            <a:r>
              <a:rPr lang="en-US" sz="1400" b="1" u="sng" strike="noStrike" spc="-1" dirty="0">
                <a:solidFill>
                  <a:srgbClr val="FF860D"/>
                </a:solidFill>
                <a:uFillTx/>
                <a:latin typeface="Calibri"/>
              </a:rPr>
              <a:t>:</a:t>
            </a:r>
            <a:endParaRPr lang="en-IN" sz="1400" b="0" i="1" strike="noStrike" spc="-1" dirty="0">
              <a:solidFill>
                <a:srgbClr val="2A6099"/>
              </a:solidFill>
              <a:latin typeface="Arial"/>
            </a:endParaRPr>
          </a:p>
          <a:p>
            <a:pPr marL="216000" indent="-216000">
              <a:lnSpc>
                <a:spcPct val="100000"/>
              </a:lnSpc>
              <a:buClr>
                <a:srgbClr val="FF0000"/>
              </a:buClr>
              <a:buFont typeface="Wingdings" charset="2"/>
              <a:buChar char=""/>
            </a:pPr>
            <a:endParaRPr lang="en-IN" sz="1400" b="0" i="1" strike="noStrike" spc="-1" dirty="0">
              <a:solidFill>
                <a:srgbClr val="2A6099"/>
              </a:solidFill>
              <a:latin typeface="Arial"/>
            </a:endParaRPr>
          </a:p>
          <a:p>
            <a:pPr marL="216000" indent="-216000">
              <a:lnSpc>
                <a:spcPct val="100000"/>
              </a:lnSpc>
              <a:buClr>
                <a:srgbClr val="FF0000"/>
              </a:buClr>
              <a:buFont typeface="Wingdings" charset="2"/>
              <a:buChar char=""/>
            </a:pPr>
            <a:r>
              <a:rPr lang="en-US" sz="1200" spc="-1" dirty="0">
                <a:solidFill>
                  <a:srgbClr val="000000"/>
                </a:solidFill>
                <a:latin typeface="Calibri"/>
              </a:rPr>
              <a:t>This POC can prove to be a very useful tool  for the </a:t>
            </a:r>
            <a:r>
              <a:rPr lang="en-US" sz="1200" b="1" spc="-1" dirty="0">
                <a:solidFill>
                  <a:srgbClr val="000000"/>
                </a:solidFill>
                <a:latin typeface="Calibri"/>
              </a:rPr>
              <a:t>Epidemiologists, Drug discovery researchers </a:t>
            </a:r>
            <a:r>
              <a:rPr lang="en-US" sz="1200" spc="-1" dirty="0">
                <a:solidFill>
                  <a:srgbClr val="000000"/>
                </a:solidFill>
                <a:latin typeface="Calibri"/>
              </a:rPr>
              <a:t>and </a:t>
            </a:r>
            <a:r>
              <a:rPr lang="en-US" sz="1200" b="1" spc="-1" dirty="0">
                <a:solidFill>
                  <a:srgbClr val="000000"/>
                </a:solidFill>
                <a:latin typeface="Calibri"/>
              </a:rPr>
              <a:t>Drug synthesis </a:t>
            </a:r>
            <a:r>
              <a:rPr lang="en-US" sz="1200" spc="-1" dirty="0">
                <a:solidFill>
                  <a:srgbClr val="000000"/>
                </a:solidFill>
                <a:latin typeface="Calibri"/>
              </a:rPr>
              <a:t>industry.</a:t>
            </a:r>
            <a:endParaRPr lang="en-IN"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 Identify multipurpose drugs and in a way using these information to drive the decision making pipelines pertaining to drug synthesis and discovery chain.</a:t>
            </a:r>
            <a:endParaRPr lang="en-IN" sz="1200" spc="-1" dirty="0">
              <a:solidFill>
                <a:srgbClr val="000000"/>
              </a:solidFill>
              <a:latin typeface="Calibri"/>
            </a:endParaRPr>
          </a:p>
          <a:p>
            <a:pPr marL="216000" indent="-216000">
              <a:lnSpc>
                <a:spcPct val="100000"/>
              </a:lnSpc>
              <a:buClr>
                <a:srgbClr val="FF0000"/>
              </a:buClr>
              <a:buFont typeface="Wingdings" charset="2"/>
              <a:buChar char=""/>
            </a:pPr>
            <a:r>
              <a:rPr lang="en-US" sz="1200" spc="-1" dirty="0">
                <a:solidFill>
                  <a:srgbClr val="000000"/>
                </a:solidFill>
                <a:latin typeface="Calibri"/>
              </a:rPr>
              <a:t>Form disease communities with Louvain and discover the most connected diseases with PageRank to identify patterns related to symptoms and discover </a:t>
            </a:r>
            <a:r>
              <a:rPr lang="en-US" sz="1200" spc="-1" dirty="0" err="1">
                <a:solidFill>
                  <a:srgbClr val="000000"/>
                </a:solidFill>
                <a:latin typeface="Calibri"/>
              </a:rPr>
              <a:t>commonalilties</a:t>
            </a:r>
            <a:r>
              <a:rPr lang="en-US" sz="1200" spc="-1" dirty="0">
                <a:solidFill>
                  <a:srgbClr val="000000"/>
                </a:solidFill>
                <a:latin typeface="Calibri"/>
              </a:rPr>
              <a:t> related to common compounds/anti-dote usage.</a:t>
            </a:r>
            <a:endParaRPr lang="en-IN" sz="1200" spc="-1" dirty="0">
              <a:solidFill>
                <a:srgbClr val="000000"/>
              </a:solidFill>
              <a:latin typeface="Calibri"/>
            </a:endParaRPr>
          </a:p>
          <a:p>
            <a:pPr>
              <a:lnSpc>
                <a:spcPct val="100000"/>
              </a:lnSpc>
              <a:buNone/>
            </a:pPr>
            <a:endParaRPr lang="en-IN" sz="1800" b="0" i="1" strike="noStrike" spc="-1" dirty="0">
              <a:solidFill>
                <a:srgbClr val="2A6099"/>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
            <a:extLst>
              <a:ext uri="{FF2B5EF4-FFF2-40B4-BE49-F238E27FC236}">
                <a16:creationId xmlns:a16="http://schemas.microsoft.com/office/drawing/2014/main" id="{54A0561D-1850-0272-2268-821B06A2477E}"/>
              </a:ext>
            </a:extLst>
          </p:cNvPr>
          <p:cNvGrpSpPr/>
          <p:nvPr/>
        </p:nvGrpSpPr>
        <p:grpSpPr>
          <a:xfrm>
            <a:off x="0" y="117720"/>
            <a:ext cx="7560000" cy="767880"/>
            <a:chOff x="0" y="117720"/>
            <a:chExt cx="7560000" cy="767880"/>
          </a:xfrm>
        </p:grpSpPr>
        <p:sp>
          <p:nvSpPr>
            <p:cNvPr id="4" name="Rectangle 2">
              <a:extLst>
                <a:ext uri="{FF2B5EF4-FFF2-40B4-BE49-F238E27FC236}">
                  <a16:creationId xmlns:a16="http://schemas.microsoft.com/office/drawing/2014/main" id="{2576B725-2D3C-458A-D108-E7D54B333E6A}"/>
                </a:ext>
              </a:extLst>
            </p:cNvPr>
            <p:cNvSpPr/>
            <p:nvPr/>
          </p:nvSpPr>
          <p:spPr>
            <a:xfrm>
              <a:off x="0" y="117720"/>
              <a:ext cx="648000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3">
              <a:extLst>
                <a:ext uri="{FF2B5EF4-FFF2-40B4-BE49-F238E27FC236}">
                  <a16:creationId xmlns:a16="http://schemas.microsoft.com/office/drawing/2014/main" id="{ABB102B1-F4D4-BAC9-719B-79004F05FDA7}"/>
                </a:ext>
              </a:extLst>
            </p:cNvPr>
            <p:cNvSpPr/>
            <p:nvPr/>
          </p:nvSpPr>
          <p:spPr>
            <a:xfrm>
              <a:off x="0" y="317160"/>
              <a:ext cx="75600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What Are the Advantages of Using a Graph Database?  </a:t>
              </a:r>
              <a:endParaRPr lang="en-IN" sz="1800" b="0" strike="noStrike" spc="-1">
                <a:latin typeface="Arial"/>
              </a:endParaRPr>
            </a:p>
          </p:txBody>
        </p:sp>
      </p:grpSp>
      <p:sp>
        <p:nvSpPr>
          <p:cNvPr id="6" name="TextBox 7">
            <a:extLst>
              <a:ext uri="{FF2B5EF4-FFF2-40B4-BE49-F238E27FC236}">
                <a16:creationId xmlns:a16="http://schemas.microsoft.com/office/drawing/2014/main" id="{E3F15FCA-2590-F590-A28F-58C752BFA0A7}"/>
              </a:ext>
            </a:extLst>
          </p:cNvPr>
          <p:cNvSpPr/>
          <p:nvPr/>
        </p:nvSpPr>
        <p:spPr>
          <a:xfrm>
            <a:off x="4219200" y="995040"/>
            <a:ext cx="3880800" cy="150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EA7500"/>
                </a:solidFill>
                <a:uFillTx/>
                <a:latin typeface="Calibri"/>
              </a:rPr>
              <a:t>Flexibility:</a:t>
            </a:r>
            <a:endParaRPr lang="en-IN" sz="1800" b="0" strike="noStrike" spc="-1">
              <a:latin typeface="Arial"/>
            </a:endParaRPr>
          </a:p>
          <a:p>
            <a:pPr>
              <a:lnSpc>
                <a:spcPct val="100000"/>
              </a:lnSpc>
              <a:buNone/>
            </a:pPr>
            <a:r>
              <a:rPr lang="en-US" sz="900" b="1" i="1" strike="noStrike" spc="-1">
                <a:solidFill>
                  <a:srgbClr val="000000"/>
                </a:solidFill>
                <a:latin typeface="Calibri"/>
              </a:rPr>
              <a:t>With graph databases, IT and data architect teams move at the speed of business because the structure and schema of a graph model flexes as applications and industries change. Rather than exhaustively modeling a domain ahead of time, data teams can add to the existing graph structure without endangering current functionality.</a:t>
            </a:r>
            <a:endParaRPr lang="en-IN" sz="900" b="0" strike="noStrike" spc="-1">
              <a:latin typeface="Arial"/>
            </a:endParaRPr>
          </a:p>
          <a:p>
            <a:pPr>
              <a:lnSpc>
                <a:spcPct val="100000"/>
              </a:lnSpc>
              <a:buNone/>
            </a:pPr>
            <a:endParaRPr lang="en-IN" sz="1200" b="0" strike="noStrike" spc="-1">
              <a:latin typeface="Arial"/>
            </a:endParaRPr>
          </a:p>
        </p:txBody>
      </p:sp>
      <p:sp>
        <p:nvSpPr>
          <p:cNvPr id="7" name="TextBox 12">
            <a:extLst>
              <a:ext uri="{FF2B5EF4-FFF2-40B4-BE49-F238E27FC236}">
                <a16:creationId xmlns:a16="http://schemas.microsoft.com/office/drawing/2014/main" id="{BC52AE18-8F17-16DC-12D9-5E88E96C1825}"/>
              </a:ext>
            </a:extLst>
          </p:cNvPr>
          <p:cNvSpPr/>
          <p:nvPr/>
        </p:nvSpPr>
        <p:spPr>
          <a:xfrm>
            <a:off x="8280000" y="900000"/>
            <a:ext cx="378000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EA7500"/>
                </a:solidFill>
                <a:uFillTx/>
                <a:latin typeface="Calibri"/>
              </a:rPr>
              <a:t>Agility:</a:t>
            </a:r>
            <a:endParaRPr lang="en-IN" sz="1800" b="0" strike="noStrike" spc="-1">
              <a:latin typeface="Arial"/>
            </a:endParaRPr>
          </a:p>
          <a:p>
            <a:pPr>
              <a:lnSpc>
                <a:spcPct val="100000"/>
              </a:lnSpc>
              <a:buNone/>
            </a:pPr>
            <a:r>
              <a:rPr lang="en-US" sz="900" b="1" i="1" strike="noStrike" spc="-1">
                <a:solidFill>
                  <a:srgbClr val="000000"/>
                </a:solidFill>
                <a:latin typeface="Calibri"/>
              </a:rPr>
              <a:t>Developing with graph databases aligns perfectly with today’s agile, test-driven development practices, allowing your graph database to evolve in step with the rest of the application and any changing business requirements. Modern graph databases are equipped for frictionless development and graceful systems maintenance.</a:t>
            </a:r>
            <a:endParaRPr lang="en-IN" sz="900" b="0" strike="noStrike" spc="-1">
              <a:latin typeface="Arial"/>
            </a:endParaRPr>
          </a:p>
        </p:txBody>
      </p:sp>
      <p:sp>
        <p:nvSpPr>
          <p:cNvPr id="8" name="TextBox 13">
            <a:extLst>
              <a:ext uri="{FF2B5EF4-FFF2-40B4-BE49-F238E27FC236}">
                <a16:creationId xmlns:a16="http://schemas.microsoft.com/office/drawing/2014/main" id="{BBD730FD-399B-8C20-FF85-6757FC82FC1F}"/>
              </a:ext>
            </a:extLst>
          </p:cNvPr>
          <p:cNvSpPr/>
          <p:nvPr/>
        </p:nvSpPr>
        <p:spPr>
          <a:xfrm>
            <a:off x="180000" y="997920"/>
            <a:ext cx="3600000" cy="146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EA7500"/>
                </a:solidFill>
                <a:uFillTx/>
                <a:latin typeface="Calibri"/>
              </a:rPr>
              <a:t>Performance:</a:t>
            </a:r>
            <a:endParaRPr lang="en-IN" sz="1800" b="0" strike="noStrike" spc="-1">
              <a:latin typeface="Arial"/>
            </a:endParaRPr>
          </a:p>
          <a:p>
            <a:pPr>
              <a:lnSpc>
                <a:spcPct val="100000"/>
              </a:lnSpc>
              <a:buNone/>
            </a:pPr>
            <a:r>
              <a:rPr lang="en-US" sz="900" b="1" i="1" strike="noStrike" spc="-1">
                <a:solidFill>
                  <a:srgbClr val="000000"/>
                </a:solidFill>
                <a:latin typeface="Calibri"/>
              </a:rPr>
              <a:t>For intensive data relationship handling, graph databases improve performance by several orders of magnitude. With traditional databases, relationship queries will come to a grinding halt as the number and depth of relationships increase. In contrast, graph database performance stays constant even as your data grows year over year.</a:t>
            </a:r>
            <a:endParaRPr lang="en-IN" sz="900" b="0" strike="noStrike" spc="-1">
              <a:latin typeface="Arial"/>
            </a:endParaRPr>
          </a:p>
          <a:p>
            <a:pPr>
              <a:lnSpc>
                <a:spcPct val="100000"/>
              </a:lnSpc>
              <a:buNone/>
            </a:pPr>
            <a:endParaRPr lang="en-IN" sz="900" b="0" strike="noStrike" spc="-1">
              <a:latin typeface="Arial"/>
            </a:endParaRPr>
          </a:p>
        </p:txBody>
      </p:sp>
      <p:grpSp>
        <p:nvGrpSpPr>
          <p:cNvPr id="9" name="Group 5">
            <a:extLst>
              <a:ext uri="{FF2B5EF4-FFF2-40B4-BE49-F238E27FC236}">
                <a16:creationId xmlns:a16="http://schemas.microsoft.com/office/drawing/2014/main" id="{7B4B2015-25E6-D623-4237-67E3B8110B1C}"/>
              </a:ext>
            </a:extLst>
          </p:cNvPr>
          <p:cNvGrpSpPr/>
          <p:nvPr/>
        </p:nvGrpSpPr>
        <p:grpSpPr>
          <a:xfrm>
            <a:off x="0" y="117720"/>
            <a:ext cx="7560000" cy="767880"/>
            <a:chOff x="0" y="117720"/>
            <a:chExt cx="7560000" cy="767880"/>
          </a:xfrm>
        </p:grpSpPr>
        <p:sp>
          <p:nvSpPr>
            <p:cNvPr id="10" name="Rectangle 6">
              <a:extLst>
                <a:ext uri="{FF2B5EF4-FFF2-40B4-BE49-F238E27FC236}">
                  <a16:creationId xmlns:a16="http://schemas.microsoft.com/office/drawing/2014/main" id="{E9AEC59C-7E98-6B2A-3663-4D9C87C6A9A8}"/>
                </a:ext>
              </a:extLst>
            </p:cNvPr>
            <p:cNvSpPr/>
            <p:nvPr/>
          </p:nvSpPr>
          <p:spPr>
            <a:xfrm>
              <a:off x="0" y="117720"/>
              <a:ext cx="648000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11" name="TextBox 8">
              <a:extLst>
                <a:ext uri="{FF2B5EF4-FFF2-40B4-BE49-F238E27FC236}">
                  <a16:creationId xmlns:a16="http://schemas.microsoft.com/office/drawing/2014/main" id="{04C99239-58AC-FD1F-1429-5F0718C708D1}"/>
                </a:ext>
              </a:extLst>
            </p:cNvPr>
            <p:cNvSpPr/>
            <p:nvPr/>
          </p:nvSpPr>
          <p:spPr>
            <a:xfrm>
              <a:off x="0" y="317160"/>
              <a:ext cx="75600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What Are the Advantages of Using a Graph Database?  </a:t>
              </a:r>
              <a:endParaRPr lang="en-IN" sz="1800" b="0" strike="noStrike" spc="-1">
                <a:latin typeface="Arial"/>
              </a:endParaRPr>
            </a:p>
          </p:txBody>
        </p:sp>
      </p:grpSp>
      <p:grpSp>
        <p:nvGrpSpPr>
          <p:cNvPr id="12" name="Group 6">
            <a:extLst>
              <a:ext uri="{FF2B5EF4-FFF2-40B4-BE49-F238E27FC236}">
                <a16:creationId xmlns:a16="http://schemas.microsoft.com/office/drawing/2014/main" id="{75D6DC3E-CDD7-024A-4718-7A1A6C4735DB}"/>
              </a:ext>
            </a:extLst>
          </p:cNvPr>
          <p:cNvGrpSpPr/>
          <p:nvPr/>
        </p:nvGrpSpPr>
        <p:grpSpPr>
          <a:xfrm>
            <a:off x="0" y="2520000"/>
            <a:ext cx="11880000" cy="767880"/>
            <a:chOff x="0" y="2520000"/>
            <a:chExt cx="11880000" cy="767880"/>
          </a:xfrm>
        </p:grpSpPr>
        <p:sp>
          <p:nvSpPr>
            <p:cNvPr id="13" name="Rectangle 7">
              <a:extLst>
                <a:ext uri="{FF2B5EF4-FFF2-40B4-BE49-F238E27FC236}">
                  <a16:creationId xmlns:a16="http://schemas.microsoft.com/office/drawing/2014/main" id="{53433914-7749-1885-6072-E0C2A6B9A748}"/>
                </a:ext>
              </a:extLst>
            </p:cNvPr>
            <p:cNvSpPr/>
            <p:nvPr/>
          </p:nvSpPr>
          <p:spPr>
            <a:xfrm>
              <a:off x="0" y="2520000"/>
              <a:ext cx="1018260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14" name="TextBox 14">
              <a:extLst>
                <a:ext uri="{FF2B5EF4-FFF2-40B4-BE49-F238E27FC236}">
                  <a16:creationId xmlns:a16="http://schemas.microsoft.com/office/drawing/2014/main" id="{31DFBA8D-8930-8BDA-66C7-6A7F808B18A1}"/>
                </a:ext>
              </a:extLst>
            </p:cNvPr>
            <p:cNvSpPr/>
            <p:nvPr/>
          </p:nvSpPr>
          <p:spPr>
            <a:xfrm>
              <a:off x="0" y="2719440"/>
              <a:ext cx="118800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Why Graph Database are Ideal for Drug Synthesis &amp; Epidemic Analysis Use Case ?  </a:t>
              </a:r>
              <a:endParaRPr lang="en-IN" sz="1800" b="0" strike="noStrike" spc="-1">
                <a:latin typeface="Arial"/>
              </a:endParaRPr>
            </a:p>
          </p:txBody>
        </p:sp>
      </p:grpSp>
      <p:sp>
        <p:nvSpPr>
          <p:cNvPr id="15" name="TextBox 15">
            <a:extLst>
              <a:ext uri="{FF2B5EF4-FFF2-40B4-BE49-F238E27FC236}">
                <a16:creationId xmlns:a16="http://schemas.microsoft.com/office/drawing/2014/main" id="{5D7149EC-2113-399C-F5D9-3DF8ED61A644}"/>
              </a:ext>
            </a:extLst>
          </p:cNvPr>
          <p:cNvSpPr/>
          <p:nvPr/>
        </p:nvSpPr>
        <p:spPr>
          <a:xfrm>
            <a:off x="159840" y="3339720"/>
            <a:ext cx="11343902" cy="227609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Wingdings" charset="2"/>
              <a:buChar char=""/>
            </a:pPr>
            <a:r>
              <a:rPr lang="en-US" sz="1200" spc="-1" dirty="0">
                <a:solidFill>
                  <a:srgbClr val="000000"/>
                </a:solidFill>
                <a:latin typeface="Calibri"/>
              </a:rPr>
              <a:t>A major effort in translational medicine is to understand the molecular basis of disease. Analysis of high-throughput experimental data together with patient phenotypic information has led to the identification of sets of candidate genes, proteins and pathways that may be implicated in many disease conditions.</a:t>
            </a:r>
            <a:endParaRPr lang="en-IN" sz="1200" spc="-1" dirty="0">
              <a:solidFill>
                <a:srgbClr val="000000"/>
              </a:solidFill>
              <a:latin typeface="Calibri"/>
            </a:endParaRPr>
          </a:p>
          <a:p>
            <a:pPr marL="285840" indent="-285840">
              <a:lnSpc>
                <a:spcPct val="100000"/>
              </a:lnSpc>
              <a:buClr>
                <a:srgbClr val="000000"/>
              </a:buClr>
              <a:buFont typeface="Wingdings" charset="2"/>
              <a:buChar char=""/>
            </a:pPr>
            <a:r>
              <a:rPr lang="en-US" sz="1200" spc="-1" dirty="0">
                <a:solidFill>
                  <a:srgbClr val="000000"/>
                </a:solidFill>
                <a:latin typeface="Calibri"/>
              </a:rPr>
              <a:t>However, in order to build a higher level picture of the underlying processes involved in the disease pathology, it is necessary to integrate various classes of heterogeneous information, and to explore the complex relationships between entities such as diseases, candidate genes, proteins, interactions and pathways.</a:t>
            </a:r>
            <a:endParaRPr lang="en-IN" sz="1200" spc="-1" dirty="0">
              <a:solidFill>
                <a:srgbClr val="000000"/>
              </a:solidFill>
              <a:latin typeface="Calibri"/>
            </a:endParaRPr>
          </a:p>
          <a:p>
            <a:pPr marL="285840" indent="-285840">
              <a:lnSpc>
                <a:spcPct val="100000"/>
              </a:lnSpc>
              <a:buClr>
                <a:srgbClr val="000000"/>
              </a:buClr>
              <a:buFont typeface="Wingdings" charset="2"/>
              <a:buChar char=""/>
            </a:pPr>
            <a:r>
              <a:rPr lang="en-US" sz="1200" spc="-1" dirty="0">
                <a:solidFill>
                  <a:srgbClr val="000000"/>
                </a:solidFill>
                <a:latin typeface="Calibri"/>
              </a:rPr>
              <a:t>Generally, the relationships will describe complex networks. Some genes or proteins, for example, may be associated with multiple diseases, while others may be implicated in only one or two conditions. </a:t>
            </a:r>
            <a:endParaRPr lang="en-IN" sz="1200" spc="-1" dirty="0">
              <a:solidFill>
                <a:srgbClr val="000000"/>
              </a:solidFill>
              <a:latin typeface="Calibri"/>
            </a:endParaRPr>
          </a:p>
          <a:p>
            <a:pPr marL="285840" indent="-285840">
              <a:lnSpc>
                <a:spcPct val="100000"/>
              </a:lnSpc>
              <a:buClr>
                <a:srgbClr val="000000"/>
              </a:buClr>
              <a:buFont typeface="Wingdings" charset="2"/>
              <a:buChar char=""/>
            </a:pPr>
            <a:r>
              <a:rPr lang="en-US" sz="1200" spc="-1" dirty="0">
                <a:solidFill>
                  <a:srgbClr val="000000"/>
                </a:solidFill>
                <a:latin typeface="Calibri"/>
              </a:rPr>
              <a:t>Additionally, some candidate genes may encode large families of sequence-similar proteins, and may thus be involved in multiple protein-protein interactions. Identification of these wider relationships between entities can help in providing biological context and in hypothesis generation on disease mechanisms. </a:t>
            </a:r>
            <a:endParaRPr lang="en-IN" sz="1200" spc="-1" dirty="0">
              <a:solidFill>
                <a:srgbClr val="000000"/>
              </a:solidFill>
              <a:latin typeface="Calibri"/>
            </a:endParaRPr>
          </a:p>
          <a:p>
            <a:pPr marL="285840" indent="-285840">
              <a:lnSpc>
                <a:spcPct val="100000"/>
              </a:lnSpc>
              <a:buClr>
                <a:srgbClr val="000000"/>
              </a:buClr>
              <a:buFont typeface="Wingdings" charset="2"/>
              <a:buChar char=""/>
            </a:pPr>
            <a:r>
              <a:rPr lang="en-US" sz="1200" spc="-1" dirty="0">
                <a:solidFill>
                  <a:srgbClr val="000000"/>
                </a:solidFill>
                <a:latin typeface="Calibri"/>
              </a:rPr>
              <a:t>Traversing paths through the generated network can suggest hitherto unexpected relationships between entities, (e.g. relationships between disease conditions).</a:t>
            </a:r>
            <a:endParaRPr lang="en-IN" sz="1200" spc="-1" dirty="0">
              <a:solidFill>
                <a:srgbClr val="000000"/>
              </a:solidFill>
              <a:latin typeface="Calibri"/>
            </a:endParaRPr>
          </a:p>
          <a:p>
            <a:pPr marL="285840" indent="-285840">
              <a:lnSpc>
                <a:spcPct val="100000"/>
              </a:lnSpc>
              <a:buClr>
                <a:srgbClr val="000000"/>
              </a:buClr>
              <a:buFont typeface="Wingdings" charset="2"/>
              <a:buChar char=""/>
            </a:pPr>
            <a:r>
              <a:rPr lang="en-US" sz="1200" spc="-1" dirty="0">
                <a:solidFill>
                  <a:srgbClr val="000000"/>
                </a:solidFill>
                <a:latin typeface="Calibri"/>
              </a:rPr>
              <a:t>So in order to represent heterogeneous entities with high variance in structure/properties(dimension)/relations it is best to choose graph as the basic data structure for the best representation and optimum search/storage performance.</a:t>
            </a:r>
            <a:endParaRPr lang="en-IN" sz="1200" spc="-1" dirty="0">
              <a:solidFill>
                <a:srgbClr val="000000"/>
              </a:solidFill>
              <a:latin typeface="Calibri"/>
            </a:endParaRPr>
          </a:p>
          <a:p>
            <a:pPr>
              <a:lnSpc>
                <a:spcPct val="100000"/>
              </a:lnSpc>
              <a:buNone/>
            </a:pPr>
            <a:endParaRPr lang="en-IN" sz="1000" b="0" strike="noStrike" spc="-1" dirty="0">
              <a:latin typeface="Arial"/>
            </a:endParaRPr>
          </a:p>
        </p:txBody>
      </p:sp>
    </p:spTree>
    <p:extLst>
      <p:ext uri="{BB962C8B-B14F-4D97-AF65-F5344CB8AC3E}">
        <p14:creationId xmlns:p14="http://schemas.microsoft.com/office/powerpoint/2010/main" val="221106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AEB2-B292-E106-3FAF-B3068982FAEE}"/>
              </a:ext>
            </a:extLst>
          </p:cNvPr>
          <p:cNvSpPr>
            <a:spLocks noGrp="1"/>
          </p:cNvSpPr>
          <p:nvPr>
            <p:ph type="title"/>
          </p:nvPr>
        </p:nvSpPr>
        <p:spPr/>
        <p:txBody>
          <a:bodyPr/>
          <a:lstStyle/>
          <a:p>
            <a:endParaRPr lang="en-US" dirty="0"/>
          </a:p>
        </p:txBody>
      </p:sp>
      <p:grpSp>
        <p:nvGrpSpPr>
          <p:cNvPr id="3" name="Group 2">
            <a:extLst>
              <a:ext uri="{FF2B5EF4-FFF2-40B4-BE49-F238E27FC236}">
                <a16:creationId xmlns:a16="http://schemas.microsoft.com/office/drawing/2014/main" id="{93350031-015A-D739-5339-2696A4EFFAC3}"/>
              </a:ext>
            </a:extLst>
          </p:cNvPr>
          <p:cNvGrpSpPr/>
          <p:nvPr/>
        </p:nvGrpSpPr>
        <p:grpSpPr>
          <a:xfrm>
            <a:off x="0" y="120240"/>
            <a:ext cx="8280000" cy="767880"/>
            <a:chOff x="0" y="120240"/>
            <a:chExt cx="8280000" cy="767880"/>
          </a:xfrm>
        </p:grpSpPr>
        <p:sp>
          <p:nvSpPr>
            <p:cNvPr id="4" name="Rectangle 3">
              <a:extLst>
                <a:ext uri="{FF2B5EF4-FFF2-40B4-BE49-F238E27FC236}">
                  <a16:creationId xmlns:a16="http://schemas.microsoft.com/office/drawing/2014/main" id="{9CE8952B-761E-BB9E-9EAF-302680E40505}"/>
                </a:ext>
              </a:extLst>
            </p:cNvPr>
            <p:cNvSpPr/>
            <p:nvPr/>
          </p:nvSpPr>
          <p:spPr>
            <a:xfrm>
              <a:off x="0" y="120240"/>
              <a:ext cx="828000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4">
              <a:extLst>
                <a:ext uri="{FF2B5EF4-FFF2-40B4-BE49-F238E27FC236}">
                  <a16:creationId xmlns:a16="http://schemas.microsoft.com/office/drawing/2014/main" id="{DAB58928-9C85-419D-E4A2-A39A2CBEF35B}"/>
                </a:ext>
              </a:extLst>
            </p:cNvPr>
            <p:cNvSpPr/>
            <p:nvPr/>
          </p:nvSpPr>
          <p:spPr>
            <a:xfrm>
              <a:off x="0" y="319680"/>
              <a:ext cx="828000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Architecture of the Disease Analytics Using Neo4J Graph Database</a:t>
              </a:r>
              <a:endParaRPr lang="en-IN" sz="1800" b="0" strike="noStrike" spc="-1">
                <a:latin typeface="Arial"/>
              </a:endParaRPr>
            </a:p>
          </p:txBody>
        </p:sp>
      </p:grpSp>
      <p:pic>
        <p:nvPicPr>
          <p:cNvPr id="6" name="Picture 5">
            <a:extLst>
              <a:ext uri="{FF2B5EF4-FFF2-40B4-BE49-F238E27FC236}">
                <a16:creationId xmlns:a16="http://schemas.microsoft.com/office/drawing/2014/main" id="{45093FEE-4053-BFCD-C5A6-0A1E79DFDF51}"/>
              </a:ext>
            </a:extLst>
          </p:cNvPr>
          <p:cNvPicPr/>
          <p:nvPr/>
        </p:nvPicPr>
        <p:blipFill>
          <a:blip r:embed="rId2"/>
          <a:stretch/>
        </p:blipFill>
        <p:spPr>
          <a:xfrm>
            <a:off x="3840120" y="1080000"/>
            <a:ext cx="4619880" cy="5220000"/>
          </a:xfrm>
          <a:prstGeom prst="rect">
            <a:avLst/>
          </a:prstGeom>
          <a:ln w="0">
            <a:noFill/>
          </a:ln>
        </p:spPr>
      </p:pic>
    </p:spTree>
    <p:extLst>
      <p:ext uri="{BB962C8B-B14F-4D97-AF65-F5344CB8AC3E}">
        <p14:creationId xmlns:p14="http://schemas.microsoft.com/office/powerpoint/2010/main" val="258527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888885-C48E-41D9-59AA-6091E47511D2}"/>
              </a:ext>
            </a:extLst>
          </p:cNvPr>
          <p:cNvGrpSpPr/>
          <p:nvPr/>
        </p:nvGrpSpPr>
        <p:grpSpPr>
          <a:xfrm>
            <a:off x="0" y="120240"/>
            <a:ext cx="5047920" cy="767880"/>
            <a:chOff x="0" y="120240"/>
            <a:chExt cx="5047920" cy="767880"/>
          </a:xfrm>
        </p:grpSpPr>
        <p:sp>
          <p:nvSpPr>
            <p:cNvPr id="4" name="Rectangle 3">
              <a:extLst>
                <a:ext uri="{FF2B5EF4-FFF2-40B4-BE49-F238E27FC236}">
                  <a16:creationId xmlns:a16="http://schemas.microsoft.com/office/drawing/2014/main" id="{06F7D787-B872-5109-9B7A-BBB63F32847A}"/>
                </a:ext>
              </a:extLst>
            </p:cNvPr>
            <p:cNvSpPr/>
            <p:nvPr/>
          </p:nvSpPr>
          <p:spPr>
            <a:xfrm>
              <a:off x="0" y="120240"/>
              <a:ext cx="504792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4">
              <a:extLst>
                <a:ext uri="{FF2B5EF4-FFF2-40B4-BE49-F238E27FC236}">
                  <a16:creationId xmlns:a16="http://schemas.microsoft.com/office/drawing/2014/main" id="{1E8E9AD3-F65A-980B-FFAA-B84559E240FA}"/>
                </a:ext>
              </a:extLst>
            </p:cNvPr>
            <p:cNvSpPr/>
            <p:nvPr/>
          </p:nvSpPr>
          <p:spPr>
            <a:xfrm>
              <a:off x="0" y="319680"/>
              <a:ext cx="5047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Demo </a:t>
              </a:r>
              <a:endParaRPr lang="en-IN" sz="1800" b="0" strike="noStrike" spc="-1">
                <a:latin typeface="Arial"/>
              </a:endParaRPr>
            </a:p>
          </p:txBody>
        </p:sp>
      </p:grpSp>
      <p:sp>
        <p:nvSpPr>
          <p:cNvPr id="6" name="TextBox 5">
            <a:extLst>
              <a:ext uri="{FF2B5EF4-FFF2-40B4-BE49-F238E27FC236}">
                <a16:creationId xmlns:a16="http://schemas.microsoft.com/office/drawing/2014/main" id="{59E44591-56B2-EEDB-2306-74C9A5198538}"/>
              </a:ext>
            </a:extLst>
          </p:cNvPr>
          <p:cNvSpPr/>
          <p:nvPr/>
        </p:nvSpPr>
        <p:spPr>
          <a:xfrm>
            <a:off x="2548800" y="1838520"/>
            <a:ext cx="69742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StarSymbol"/>
              <a:buAutoNum type="arabicParenR"/>
            </a:pPr>
            <a:r>
              <a:rPr lang="en-US" sz="1800" b="0" strike="noStrike" spc="-1">
                <a:solidFill>
                  <a:srgbClr val="000000"/>
                </a:solidFill>
                <a:latin typeface="Calibri"/>
              </a:rPr>
              <a:t>Basics (Show and tell)</a:t>
            </a:r>
            <a:endParaRPr lang="en-IN" sz="1800" b="0" strike="noStrike" spc="-1">
              <a:latin typeface="Arial"/>
            </a:endParaRPr>
          </a:p>
          <a:p>
            <a:pPr>
              <a:lnSpc>
                <a:spcPct val="100000"/>
              </a:lnSpc>
              <a:buNone/>
            </a:pPr>
            <a:endParaRPr lang="en-IN" sz="1800" b="0" strike="noStrike" spc="-1">
              <a:latin typeface="Arial"/>
            </a:endParaRPr>
          </a:p>
          <a:p>
            <a:pPr marL="343080" indent="-343080">
              <a:lnSpc>
                <a:spcPct val="100000"/>
              </a:lnSpc>
              <a:buClr>
                <a:srgbClr val="000000"/>
              </a:buClr>
              <a:buFont typeface="StarSymbol"/>
              <a:buAutoNum type="arabicParenR"/>
            </a:pPr>
            <a:r>
              <a:rPr lang="en-US" sz="1800" b="0" strike="noStrike" spc="-1">
                <a:solidFill>
                  <a:srgbClr val="000000"/>
                </a:solidFill>
                <a:latin typeface="Calibri"/>
              </a:rPr>
              <a:t>Visualization (Show and tell)</a:t>
            </a:r>
            <a:endParaRPr lang="en-IN" sz="1800" b="0" strike="noStrike" spc="-1">
              <a:latin typeface="Arial"/>
            </a:endParaRPr>
          </a:p>
          <a:p>
            <a:pPr>
              <a:lnSpc>
                <a:spcPct val="100000"/>
              </a:lnSpc>
              <a:buNone/>
            </a:pPr>
            <a:endParaRPr lang="en-IN" sz="1800" b="0" strike="noStrike" spc="-1">
              <a:latin typeface="Arial"/>
            </a:endParaRPr>
          </a:p>
          <a:p>
            <a:pPr marL="343080" indent="-343080">
              <a:lnSpc>
                <a:spcPct val="100000"/>
              </a:lnSpc>
              <a:buClr>
                <a:srgbClr val="000000"/>
              </a:buClr>
              <a:buFont typeface="StarSymbol"/>
              <a:buAutoNum type="arabicParenR"/>
            </a:pPr>
            <a:r>
              <a:rPr lang="en-US" sz="1800" b="0" strike="noStrike" spc="-1">
                <a:solidFill>
                  <a:srgbClr val="000000"/>
                </a:solidFill>
                <a:latin typeface="Calibri"/>
              </a:rPr>
              <a:t>Data science (Show and tell) </a:t>
            </a:r>
            <a:endParaRPr lang="en-IN" sz="1800" b="0" strike="noStrike" spc="-1">
              <a:latin typeface="Arial"/>
            </a:endParaRPr>
          </a:p>
          <a:p>
            <a:pPr>
              <a:lnSpc>
                <a:spcPct val="100000"/>
              </a:lnSpc>
              <a:buNone/>
            </a:pPr>
            <a:endParaRPr lang="en-IN" sz="1800" b="0" strike="noStrike" spc="-1">
              <a:latin typeface="Arial"/>
            </a:endParaRPr>
          </a:p>
          <a:p>
            <a:pPr marL="343080" indent="-343080">
              <a:lnSpc>
                <a:spcPct val="100000"/>
              </a:lnSpc>
              <a:buClr>
                <a:srgbClr val="000000"/>
              </a:buClr>
              <a:buFont typeface="StarSymbol"/>
              <a:buAutoNum type="arabicParenR"/>
            </a:pPr>
            <a:r>
              <a:rPr lang="en-US" sz="1800" b="0" strike="noStrike" spc="-1">
                <a:solidFill>
                  <a:srgbClr val="000000"/>
                </a:solidFill>
                <a:latin typeface="Calibri"/>
              </a:rPr>
              <a:t>Other possibilities on how DS can help (Just list ideas, only tell) </a:t>
            </a:r>
            <a:endParaRPr lang="en-IN" sz="1800" b="0" strike="noStrike" spc="-1">
              <a:latin typeface="Arial"/>
            </a:endParaRPr>
          </a:p>
        </p:txBody>
      </p:sp>
    </p:spTree>
    <p:extLst>
      <p:ext uri="{BB962C8B-B14F-4D97-AF65-F5344CB8AC3E}">
        <p14:creationId xmlns:p14="http://schemas.microsoft.com/office/powerpoint/2010/main" val="356746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7815-8D74-67B7-3692-BE6F88662AD9}"/>
              </a:ext>
            </a:extLst>
          </p:cNvPr>
          <p:cNvSpPr>
            <a:spLocks noGrp="1"/>
          </p:cNvSpPr>
          <p:nvPr>
            <p:ph type="title"/>
          </p:nvPr>
        </p:nvSpPr>
        <p:spPr/>
        <p:txBody>
          <a:bodyPr/>
          <a:lstStyle/>
          <a:p>
            <a:endParaRPr lang="en-US"/>
          </a:p>
        </p:txBody>
      </p:sp>
      <p:grpSp>
        <p:nvGrpSpPr>
          <p:cNvPr id="3" name="Group 7">
            <a:extLst>
              <a:ext uri="{FF2B5EF4-FFF2-40B4-BE49-F238E27FC236}">
                <a16:creationId xmlns:a16="http://schemas.microsoft.com/office/drawing/2014/main" id="{F27F34AE-B210-E2AF-DA10-768DE866BE0C}"/>
              </a:ext>
            </a:extLst>
          </p:cNvPr>
          <p:cNvGrpSpPr/>
          <p:nvPr/>
        </p:nvGrpSpPr>
        <p:grpSpPr>
          <a:xfrm>
            <a:off x="0" y="120240"/>
            <a:ext cx="10260000" cy="837720"/>
            <a:chOff x="0" y="120240"/>
            <a:chExt cx="10260000" cy="837720"/>
          </a:xfrm>
        </p:grpSpPr>
        <p:sp>
          <p:nvSpPr>
            <p:cNvPr id="4" name="Rectangle 8">
              <a:extLst>
                <a:ext uri="{FF2B5EF4-FFF2-40B4-BE49-F238E27FC236}">
                  <a16:creationId xmlns:a16="http://schemas.microsoft.com/office/drawing/2014/main" id="{45C840CD-9ED7-E753-975B-82C7687E58B7}"/>
                </a:ext>
              </a:extLst>
            </p:cNvPr>
            <p:cNvSpPr/>
            <p:nvPr/>
          </p:nvSpPr>
          <p:spPr>
            <a:xfrm>
              <a:off x="0" y="120240"/>
              <a:ext cx="10260000" cy="767880"/>
            </a:xfrm>
            <a:prstGeom prst="rect">
              <a:avLst/>
            </a:prstGeom>
            <a:solidFill>
              <a:srgbClr val="404040"/>
            </a:solidFill>
            <a:ln w="12600">
              <a:noFill/>
            </a:ln>
          </p:spPr>
          <p:style>
            <a:lnRef idx="0">
              <a:scrgbClr r="0" g="0" b="0"/>
            </a:lnRef>
            <a:fillRef idx="0">
              <a:scrgbClr r="0" g="0" b="0"/>
            </a:fillRef>
            <a:effectRef idx="0">
              <a:scrgbClr r="0" g="0" b="0"/>
            </a:effectRef>
            <a:fontRef idx="minor"/>
          </p:style>
        </p:sp>
        <p:sp>
          <p:nvSpPr>
            <p:cNvPr id="5" name="TextBox 18">
              <a:extLst>
                <a:ext uri="{FF2B5EF4-FFF2-40B4-BE49-F238E27FC236}">
                  <a16:creationId xmlns:a16="http://schemas.microsoft.com/office/drawing/2014/main" id="{F92E27D6-5528-E50C-BA38-87F822E0C659}"/>
                </a:ext>
              </a:extLst>
            </p:cNvPr>
            <p:cNvSpPr/>
            <p:nvPr/>
          </p:nvSpPr>
          <p:spPr>
            <a:xfrm>
              <a:off x="0" y="319680"/>
              <a:ext cx="10080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US" sz="1800" b="0" strike="noStrike" spc="-1">
                  <a:solidFill>
                    <a:srgbClr val="FFFFFF"/>
                  </a:solidFill>
                  <a:latin typeface="Poppins SemiBold"/>
                  <a:ea typeface="Roboto Light"/>
                </a:rPr>
                <a:t>Disease Drug Knowledge Base as Neo4J Graph Constructed From Heterogeneous Data(To be Filled Up) </a:t>
              </a:r>
              <a:endParaRPr lang="en-IN" sz="1800" b="0" strike="noStrike" spc="-1">
                <a:latin typeface="Arial"/>
              </a:endParaRPr>
            </a:p>
          </p:txBody>
        </p:sp>
      </p:grpSp>
      <p:pic>
        <p:nvPicPr>
          <p:cNvPr id="6" name="Picture 5">
            <a:extLst>
              <a:ext uri="{FF2B5EF4-FFF2-40B4-BE49-F238E27FC236}">
                <a16:creationId xmlns:a16="http://schemas.microsoft.com/office/drawing/2014/main" id="{D1DF6DFF-C7F5-EC5A-8E3E-437948FF25F3}"/>
              </a:ext>
            </a:extLst>
          </p:cNvPr>
          <p:cNvPicPr/>
          <p:nvPr/>
        </p:nvPicPr>
        <p:blipFill>
          <a:blip r:embed="rId2"/>
          <a:stretch/>
        </p:blipFill>
        <p:spPr>
          <a:xfrm>
            <a:off x="6120000" y="1260000"/>
            <a:ext cx="5049445" cy="4566502"/>
          </a:xfrm>
          <a:prstGeom prst="rect">
            <a:avLst/>
          </a:prstGeom>
          <a:ln w="36000">
            <a:solidFill>
              <a:srgbClr val="000000"/>
            </a:solidFill>
            <a:round/>
          </a:ln>
        </p:spPr>
      </p:pic>
      <p:pic>
        <p:nvPicPr>
          <p:cNvPr id="7" name="Picture 6">
            <a:extLst>
              <a:ext uri="{FF2B5EF4-FFF2-40B4-BE49-F238E27FC236}">
                <a16:creationId xmlns:a16="http://schemas.microsoft.com/office/drawing/2014/main" id="{5D6A4FA0-FFE2-19D9-A257-15BB6B67600D}"/>
              </a:ext>
            </a:extLst>
          </p:cNvPr>
          <p:cNvPicPr/>
          <p:nvPr/>
        </p:nvPicPr>
        <p:blipFill>
          <a:blip r:embed="rId3"/>
          <a:stretch/>
        </p:blipFill>
        <p:spPr>
          <a:xfrm>
            <a:off x="776748" y="1259999"/>
            <a:ext cx="4803252" cy="4566503"/>
          </a:xfrm>
          <a:prstGeom prst="rect">
            <a:avLst/>
          </a:prstGeom>
          <a:ln w="36000">
            <a:solidFill>
              <a:srgbClr val="000000"/>
            </a:solidFill>
            <a:round/>
          </a:ln>
        </p:spPr>
      </p:pic>
    </p:spTree>
    <p:extLst>
      <p:ext uri="{BB962C8B-B14F-4D97-AF65-F5344CB8AC3E}">
        <p14:creationId xmlns:p14="http://schemas.microsoft.com/office/powerpoint/2010/main" val="400533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2019 Master template (black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72000" tIns="72000" rIns="72000" bIns="72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4D1FF040-16B5-AF49-A11E-A1E9B1CE4544}"/>
    </a:ext>
  </a:extLst>
</a:theme>
</file>

<file path=ppt/theme/theme3.xml><?xml version="1.0" encoding="utf-8"?>
<a:theme xmlns:a="http://schemas.openxmlformats.org/drawingml/2006/main" name="IBM 2019 Master template (light gray background)">
  <a:themeElements>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err="1" smtClean="0">
            <a:ln>
              <a:noFill/>
            </a:ln>
            <a:solidFill>
              <a:schemeClr val="bg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accent2"/>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ln>
          <a:noFill/>
        </a:ln>
      </a:spPr>
      <a:bodyPr wrap="square" lIns="0" tIns="0" rIns="0" bIns="0" rtlCol="0">
        <a:spAutoFit/>
      </a:bodyPr>
      <a:lstStyle>
        <a:defPPr algn="l">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themeOverride>
</file>

<file path=ppt/theme/themeOverride2.xml><?xml version="1.0" encoding="utf-8"?>
<a:themeOverride xmlns:a="http://schemas.openxmlformats.org/drawingml/2006/main">
  <a:clrScheme name="IBM iX Colors 1">
    <a:dk1>
      <a:srgbClr val="FFFFFF"/>
    </a:dk1>
    <a:lt1>
      <a:srgbClr val="000000"/>
    </a:lt1>
    <a:dk2>
      <a:srgbClr val="0061FE"/>
    </a:dk2>
    <a:lt2>
      <a:srgbClr val="F3F3F3"/>
    </a:lt2>
    <a:accent1>
      <a:srgbClr val="0061FF"/>
    </a:accent1>
    <a:accent2>
      <a:srgbClr val="6F6F6F"/>
    </a:accent2>
    <a:accent3>
      <a:srgbClr val="0530AD"/>
    </a:accent3>
    <a:accent4>
      <a:srgbClr val="6EA6FF"/>
    </a:accent4>
    <a:accent5>
      <a:srgbClr val="C9DEFF"/>
    </a:accent5>
    <a:accent6>
      <a:srgbClr val="3C3C3C"/>
    </a:accent6>
    <a:hlink>
      <a:srgbClr val="0061FF"/>
    </a:hlink>
    <a:folHlink>
      <a:srgbClr val="0061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3DB7DF9F6C224381C7AA5E9EF1047C" ma:contentTypeVersion="16" ma:contentTypeDescription="Create a new document." ma:contentTypeScope="" ma:versionID="6a69fca7ffd0db1bf226d961c0e78cfc">
  <xsd:schema xmlns:xsd="http://www.w3.org/2001/XMLSchema" xmlns:xs="http://www.w3.org/2001/XMLSchema" xmlns:p="http://schemas.microsoft.com/office/2006/metadata/properties" xmlns:ns2="e6b84a21-1d99-4e5a-99c8-a93a7de260a2" xmlns:ns3="606eb790-6796-42fa-a201-234579c3ab8c" targetNamespace="http://schemas.microsoft.com/office/2006/metadata/properties" ma:root="true" ma:fieldsID="8a1cc7cceac6596fb9d154274a627846" ns2:_="" ns3:_="">
    <xsd:import namespace="e6b84a21-1d99-4e5a-99c8-a93a7de260a2"/>
    <xsd:import namespace="606eb790-6796-42fa-a201-234579c3ab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b84a21-1d99-4e5a-99c8-a93a7de260a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dc01860-a2ec-4a50-bd7e-24399e3f037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06eb790-6796-42fa-a201-234579c3ab8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3e1d45f-8847-4f4c-9438-3d61eafef1f0}" ma:internalName="TaxCatchAll" ma:showField="CatchAllData" ma:web="606eb790-6796-42fa-a201-234579c3ab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02B09D-D4EE-4DA3-9C78-59DACE8476A7}">
  <ds:schemaRefs>
    <ds:schemaRef ds:uri="http://schemas.microsoft.com/sharepoint/v3/contenttype/forms"/>
  </ds:schemaRefs>
</ds:datastoreItem>
</file>

<file path=customXml/itemProps2.xml><?xml version="1.0" encoding="utf-8"?>
<ds:datastoreItem xmlns:ds="http://schemas.openxmlformats.org/officeDocument/2006/customXml" ds:itemID="{3CDB5F48-E45A-46B9-9A99-6A8D30A2C9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b84a21-1d99-4e5a-99c8-a93a7de260a2"/>
    <ds:schemaRef ds:uri="606eb790-6796-42fa-a201-234579c3ab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6980</TotalTime>
  <Words>1450</Words>
  <Application>Microsoft Macintosh PowerPoint</Application>
  <PresentationFormat>Widescreen</PresentationFormat>
  <Paragraphs>118</Paragraphs>
  <Slides>11</Slides>
  <Notes>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11</vt:i4>
      </vt:variant>
    </vt:vector>
  </HeadingPairs>
  <TitlesOfParts>
    <vt:vector size="28" baseType="lpstr">
      <vt:lpstr>.AppleSystemUIFont</vt:lpstr>
      <vt:lpstr>Arial</vt:lpstr>
      <vt:lpstr>Calibri</vt:lpstr>
      <vt:lpstr>HelvNeue Light for IBM</vt:lpstr>
      <vt:lpstr>IBM Plex Sans</vt:lpstr>
      <vt:lpstr>IBM Plex Sans Bold</vt:lpstr>
      <vt:lpstr>IBM Plex Sans Light</vt:lpstr>
      <vt:lpstr>IBM Plex Sans Regular</vt:lpstr>
      <vt:lpstr>IBM Plex Sans Thin</vt:lpstr>
      <vt:lpstr>Poppins SemiBold</vt:lpstr>
      <vt:lpstr>Roboto Light</vt:lpstr>
      <vt:lpstr>StarSymbol</vt:lpstr>
      <vt:lpstr>Symbol</vt:lpstr>
      <vt:lpstr>Wingdings</vt:lpstr>
      <vt:lpstr>Office Theme</vt:lpstr>
      <vt:lpstr>IBM 2019 Master template (black background)</vt:lpstr>
      <vt:lpstr>IBM 2019 Master template (light gray background)</vt:lpstr>
      <vt:lpstr>Application of Knowledge Graphs in Life Sciences    Diseases, Drugs &amp; Pathogens, Drug Discovery    — January 2023</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Pavan Kumar</dc:creator>
  <dc:description/>
  <cp:lastModifiedBy>Pavan Vankadaru</cp:lastModifiedBy>
  <cp:revision>35</cp:revision>
  <dcterms:created xsi:type="dcterms:W3CDTF">2023-01-02T18:16:07Z</dcterms:created>
  <dcterms:modified xsi:type="dcterms:W3CDTF">2023-01-12T13:52:04Z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8</vt:r8>
  </property>
</Properties>
</file>